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7.xml" ContentType="application/vnd.openxmlformats-officedocument.themeOverr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Override5.xml" ContentType="application/vnd.openxmlformats-officedocument.themeOverr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heme/themeOverride3.xml" ContentType="application/vnd.openxmlformats-officedocument.themeOverride+xml"/>
  <Override PartName="/ppt/theme/themeOverride4.xml" ContentType="application/vnd.openxmlformats-officedocument.themeOverr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theme/themeOverride8.xml" ContentType="application/vnd.openxmlformats-officedocument.themeOverr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94" r:id="rId2"/>
    <p:sldId id="335" r:id="rId3"/>
    <p:sldId id="396" r:id="rId4"/>
    <p:sldId id="399" r:id="rId5"/>
    <p:sldId id="397" r:id="rId6"/>
    <p:sldId id="398" r:id="rId7"/>
    <p:sldId id="401" r:id="rId8"/>
    <p:sldId id="403" r:id="rId9"/>
    <p:sldId id="402" r:id="rId10"/>
    <p:sldId id="404" r:id="rId1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FF8F"/>
    <a:srgbClr val="002E22"/>
    <a:srgbClr val="006A4E"/>
    <a:srgbClr val="000046"/>
    <a:srgbClr val="000000"/>
    <a:srgbClr val="CCFF99"/>
    <a:srgbClr val="000064"/>
    <a:srgbClr val="336600"/>
    <a:srgbClr val="FF0000"/>
    <a:srgbClr val="FF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425" autoAdjust="0"/>
    <p:restoredTop sz="95385" autoAdjust="0"/>
  </p:normalViewPr>
  <p:slideViewPr>
    <p:cSldViewPr>
      <p:cViewPr>
        <p:scale>
          <a:sx n="100" d="100"/>
          <a:sy n="100" d="100"/>
        </p:scale>
        <p:origin x="-420" y="-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180" y="-96"/>
      </p:cViewPr>
      <p:guideLst>
        <p:guide orient="horz" pos="2928"/>
        <p:guide pos="2208"/>
      </p:guideLst>
    </p:cSldViewPr>
  </p:notesViewPr>
  <p:gridSpacing cx="93633925" cy="936339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D4719F9-3D1F-4BDB-A717-70CA0690F83F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4E3D166-EC71-4589-AFE8-88E106DAD73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DFC41-BD79-4D99-9829-CDB9C995ED6A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6D4D41-D9CE-4FB8-8CB7-7F8EE47ECA7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D4D41-D9CE-4FB8-8CB7-7F8EE47ECA7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D4D41-D9CE-4FB8-8CB7-7F8EE47ECA7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D4D41-D9CE-4FB8-8CB7-7F8EE47ECA7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D4D41-D9CE-4FB8-8CB7-7F8EE47ECA7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D4D41-D9CE-4FB8-8CB7-7F8EE47ECA7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D4D41-D9CE-4FB8-8CB7-7F8EE47ECA7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D4D41-D9CE-4FB8-8CB7-7F8EE47ECA7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D4D41-D9CE-4FB8-8CB7-7F8EE47ECA7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7689-A6E4-4C86-ACD1-63419F80B612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B2FD-467B-4FCE-844F-AA28401767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7689-A6E4-4C86-ACD1-63419F80B612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B2FD-467B-4FCE-844F-AA28401767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7689-A6E4-4C86-ACD1-63419F80B612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B2FD-467B-4FCE-844F-AA28401767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7689-A6E4-4C86-ACD1-63419F80B612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B2FD-467B-4FCE-844F-AA28401767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7689-A6E4-4C86-ACD1-63419F80B612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B2FD-467B-4FCE-844F-AA28401767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7689-A6E4-4C86-ACD1-63419F80B612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B2FD-467B-4FCE-844F-AA28401767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7689-A6E4-4C86-ACD1-63419F80B612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B2FD-467B-4FCE-844F-AA28401767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7689-A6E4-4C86-ACD1-63419F80B612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B2FD-467B-4FCE-844F-AA28401767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7689-A6E4-4C86-ACD1-63419F80B612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B2FD-467B-4FCE-844F-AA28401767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7689-A6E4-4C86-ACD1-63419F80B612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B2FD-467B-4FCE-844F-AA28401767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7689-A6E4-4C86-ACD1-63419F80B612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B2FD-467B-4FCE-844F-AA28401767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A7689-A6E4-4C86-ACD1-63419F80B612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FB2FD-467B-4FCE-844F-AA284017679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Planning%20Department%20Powerpoint%20Audio\Slide%201%20audio.wma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file:///E:\Planning%20Department%20Powerpoint%20Audio\Slide%2010%20audio.wma" TargetMode="Externa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6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audio" Target="file:///E:\Planning%20Department%20Powerpoint%20Audio\Slide%202%20audio.wma" TargetMode="Externa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1.jpeg"/><Relationship Id="rId15" Type="http://schemas.openxmlformats.org/officeDocument/2006/relationships/image" Target="../media/image12.png"/><Relationship Id="rId10" Type="http://schemas.openxmlformats.org/officeDocument/2006/relationships/image" Target="../media/image8.tif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jpeg"/><Relationship Id="rId1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E:\Planning%20Department%20Powerpoint%20Audio\Slide%203%20audio.wma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jpeg"/><Relationship Id="rId2" Type="http://schemas.openxmlformats.org/officeDocument/2006/relationships/audio" Target="file:///E:\Planning%20Department%20Powerpoint%20Audio\Slide%204%20audio.wma" TargetMode="Externa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3.jpeg"/><Relationship Id="rId11" Type="http://schemas.openxmlformats.org/officeDocument/2006/relationships/image" Target="../media/image3.png"/><Relationship Id="rId5" Type="http://schemas.openxmlformats.org/officeDocument/2006/relationships/image" Target="../media/image1.jpeg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file:///E:\Planning%20Department%20Powerpoint%20Audio\Slide%205%20audio.wma" TargetMode="Externa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8.png"/><Relationship Id="rId11" Type="http://schemas.openxmlformats.org/officeDocument/2006/relationships/image" Target="../media/image3.png"/><Relationship Id="rId5" Type="http://schemas.openxmlformats.org/officeDocument/2006/relationships/image" Target="../media/image1.jpe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29.jpeg"/><Relationship Id="rId3" Type="http://schemas.openxmlformats.org/officeDocument/2006/relationships/audio" Target="file:///E:\Planning%20Department%20Powerpoint%20Audio\Slide%206%20audio.wma" TargetMode="External"/><Relationship Id="rId7" Type="http://schemas.openxmlformats.org/officeDocument/2006/relationships/image" Target="../media/image25.png"/><Relationship Id="rId12" Type="http://schemas.openxmlformats.org/officeDocument/2006/relationships/image" Target="../media/image28.jpeg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.jpeg"/><Relationship Id="rId11" Type="http://schemas.openxmlformats.org/officeDocument/2006/relationships/oleObject" Target="../embeddings/oleObject2.bin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3.png"/><Relationship Id="rId10" Type="http://schemas.openxmlformats.org/officeDocument/2006/relationships/image" Target="../media/image27.jpeg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1.bin"/><Relationship Id="rId1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file:///E:\Planning%20Department%20Powerpoint%20Audio\Slide%207%20audio.wma" TargetMode="External"/><Relationship Id="rId7" Type="http://schemas.openxmlformats.org/officeDocument/2006/relationships/oleObject" Target="../embeddings/oleObject3.bin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jpeg"/><Relationship Id="rId2" Type="http://schemas.openxmlformats.org/officeDocument/2006/relationships/audio" Target="file:///E:\Planning%20Department%20Powerpoint%20Audio\Slide%208%20audio.wma" TargetMode="Externa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file:///E:\Planning%20Department%20Powerpoint%20Audio\Slide%209%20audio.wma" TargetMode="Externa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4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48" y="1600221"/>
            <a:ext cx="4800547" cy="2377413"/>
          </a:xfrm>
          <a:prstGeom prst="rect">
            <a:avLst/>
          </a:prstGeom>
          <a:solidFill>
            <a:srgbClr val="002E2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latin typeface="Helvetica" pitchFamily="34" charset="0"/>
            </a:endParaRPr>
          </a:p>
        </p:txBody>
      </p:sp>
      <p:pic>
        <p:nvPicPr>
          <p:cNvPr id="3" name="Picture 2" descr="Adopted Plan Cover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4878" y="1121510"/>
            <a:ext cx="4114755" cy="5324977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-91389" y="1783098"/>
            <a:ext cx="46633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34" charset="0"/>
              </a:rPr>
              <a:t> </a:t>
            </a:r>
            <a:r>
              <a:rPr lang="en-US" sz="3200" b="1" dirty="0" smtClean="0">
                <a:solidFill>
                  <a:srgbClr val="CCFF99"/>
                </a:solidFill>
                <a:latin typeface="Helvetica" pitchFamily="34" charset="0"/>
              </a:rPr>
              <a:t>Award of Excellence</a:t>
            </a:r>
            <a:endParaRPr lang="en-US" sz="2400" b="1" dirty="0" smtClean="0">
              <a:solidFill>
                <a:srgbClr val="CCFF99"/>
              </a:solidFill>
              <a:latin typeface="Helvetica" pitchFamily="34" charset="0"/>
            </a:endParaRPr>
          </a:p>
          <a:p>
            <a:pPr algn="r"/>
            <a:r>
              <a:rPr lang="en-US" sz="2400" b="1" dirty="0" smtClean="0">
                <a:solidFill>
                  <a:srgbClr val="CCFF99"/>
                </a:solidFill>
                <a:latin typeface="Helvetica" pitchFamily="34" charset="0"/>
              </a:rPr>
              <a:t>     </a:t>
            </a:r>
            <a:r>
              <a:rPr lang="en-US" sz="2000" b="1" dirty="0" smtClean="0">
                <a:solidFill>
                  <a:srgbClr val="CCFF99"/>
                </a:solidFill>
                <a:latin typeface="Helvetica" pitchFamily="34" charset="0"/>
              </a:rPr>
              <a:t>Small Area/Special Area Planning</a:t>
            </a:r>
          </a:p>
          <a:p>
            <a:pPr marL="857250" algn="r"/>
            <a:endParaRPr lang="en-US" sz="2400" b="1" dirty="0" smtClean="0">
              <a:solidFill>
                <a:srgbClr val="CCFF99"/>
              </a:solidFill>
              <a:latin typeface="Helvetica" pitchFamily="34" charset="0"/>
            </a:endParaRPr>
          </a:p>
          <a:p>
            <a:pPr marL="857250" indent="-857250" algn="r"/>
            <a:r>
              <a:rPr lang="en-US" sz="3200" b="1" i="1" dirty="0" smtClean="0">
                <a:latin typeface="Helvetica" pitchFamily="34" charset="0"/>
              </a:rPr>
              <a:t>Elizabeth Area Plan</a:t>
            </a:r>
            <a:endParaRPr lang="en-US" sz="3200" b="1" i="1" dirty="0">
              <a:latin typeface="Helvetic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11" y="99267"/>
            <a:ext cx="5120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34" charset="0"/>
              </a:rPr>
              <a:t> </a:t>
            </a:r>
            <a:r>
              <a:rPr lang="en-US" sz="2000" b="1" dirty="0" smtClean="0">
                <a:latin typeface="Helvetica" pitchFamily="34" charset="0"/>
              </a:rPr>
              <a:t>APA County Planning Division</a:t>
            </a:r>
          </a:p>
          <a:p>
            <a:pPr algn="r">
              <a:spcAft>
                <a:spcPts val="600"/>
              </a:spcAft>
            </a:pPr>
            <a:r>
              <a:rPr lang="en-US" sz="2000" b="1" dirty="0" smtClean="0">
                <a:latin typeface="Helvetica" pitchFamily="34" charset="0"/>
              </a:rPr>
              <a:t>National Association of County Planners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5806" y="4526268"/>
            <a:ext cx="4206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2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34" charset="0"/>
              </a:rPr>
              <a:t> </a:t>
            </a:r>
            <a:r>
              <a:rPr lang="en-US" sz="2400" b="1" dirty="0" smtClean="0">
                <a:latin typeface="Helvetica" pitchFamily="34" charset="0"/>
              </a:rPr>
              <a:t>Charlotte-Mecklenburg Planning Department</a:t>
            </a:r>
          </a:p>
        </p:txBody>
      </p:sp>
      <p:pic>
        <p:nvPicPr>
          <p:cNvPr id="8" name="Slide 1 audio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82928" y="6446487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114804" y="1508781"/>
            <a:ext cx="4754827" cy="4023316"/>
          </a:xfrm>
          <a:prstGeom prst="rect">
            <a:avLst/>
          </a:prstGeom>
          <a:solidFill>
            <a:srgbClr val="002E2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latin typeface="Helvetica" pitchFamily="34" charset="0"/>
            </a:endParaRPr>
          </a:p>
        </p:txBody>
      </p:sp>
      <p:pic>
        <p:nvPicPr>
          <p:cNvPr id="25" name="Picture 24" descr="IMG_464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45" y="1234464"/>
            <a:ext cx="4012245" cy="5349660"/>
          </a:xfrm>
          <a:prstGeom prst="rect">
            <a:avLst/>
          </a:prstGeom>
          <a:ln w="19050">
            <a:solidFill>
              <a:schemeClr val="tx1"/>
            </a:solidFill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572000" y="1965976"/>
            <a:ext cx="42061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Helvetica" pitchFamily="34" charset="0"/>
              </a:rPr>
              <a:t> </a:t>
            </a:r>
            <a:r>
              <a:rPr lang="en-US" sz="6000" b="1" dirty="0" smtClean="0">
                <a:solidFill>
                  <a:srgbClr val="FFFF8F"/>
                </a:solidFill>
                <a:latin typeface="Helvetica" pitchFamily="34" charset="0"/>
              </a:rPr>
              <a:t>Thank You</a:t>
            </a:r>
            <a:endParaRPr lang="en-US" sz="6000" b="1" dirty="0">
              <a:solidFill>
                <a:srgbClr val="FFFF8F"/>
              </a:solidFill>
              <a:latin typeface="Helvetic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3246122"/>
            <a:ext cx="42061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Helvetica" pitchFamily="34" charset="0"/>
              </a:rPr>
              <a:t> </a:t>
            </a:r>
            <a:r>
              <a:rPr lang="en-US" sz="2800" b="1" dirty="0" smtClean="0">
                <a:solidFill>
                  <a:srgbClr val="FFFF8F"/>
                </a:solidFill>
                <a:latin typeface="Helvetica" pitchFamily="34" charset="0"/>
              </a:rPr>
              <a:t>Charlotte-Mecklenburg Planning Department</a:t>
            </a:r>
          </a:p>
          <a:p>
            <a:pPr algn="ctr"/>
            <a:endParaRPr lang="en-US" sz="2800" b="1" dirty="0" smtClean="0">
              <a:solidFill>
                <a:srgbClr val="FFFF8F"/>
              </a:solidFill>
              <a:latin typeface="Helvetica" pitchFamily="34" charset="0"/>
            </a:endParaRPr>
          </a:p>
          <a:p>
            <a:pPr algn="ctr"/>
            <a:r>
              <a:rPr lang="en-US" sz="2000" b="1" dirty="0" smtClean="0">
                <a:latin typeface="Helvetica" pitchFamily="34" charset="0"/>
              </a:rPr>
              <a:t>CharlottePlanning.org</a:t>
            </a:r>
            <a:endParaRPr lang="en-US" sz="2000" b="1" dirty="0">
              <a:latin typeface="Helvetica" pitchFamily="34" charset="0"/>
            </a:endParaRPr>
          </a:p>
        </p:txBody>
      </p:sp>
      <p:pic>
        <p:nvPicPr>
          <p:cNvPr id="6" name="Slide 10 audio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182928" y="6446487"/>
            <a:ext cx="304800" cy="3048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100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2514609"/>
            <a:ext cx="9144000" cy="2560293"/>
          </a:xfrm>
          <a:prstGeom prst="rect">
            <a:avLst/>
          </a:prstGeom>
          <a:solidFill>
            <a:srgbClr val="002E2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latin typeface="Helvetic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3293" y="228635"/>
            <a:ext cx="5440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latin typeface="Helvetica" pitchFamily="34" charset="0"/>
              </a:rPr>
              <a:t>Elizabeth Area Plan</a:t>
            </a:r>
            <a:endParaRPr lang="en-US" sz="3200" dirty="0">
              <a:latin typeface="Helvetica" pitchFamily="34" charset="0"/>
            </a:endParaRPr>
          </a:p>
        </p:txBody>
      </p:sp>
      <p:pic>
        <p:nvPicPr>
          <p:cNvPr id="11" name="Picture 10" descr="IMG_464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960147"/>
            <a:ext cx="2316480" cy="1737360"/>
          </a:xfrm>
          <a:prstGeom prst="rect">
            <a:avLst/>
          </a:prstGeom>
          <a:ln w="19050">
            <a:noFill/>
          </a:ln>
          <a:effectLst/>
        </p:spPr>
      </p:pic>
      <p:pic>
        <p:nvPicPr>
          <p:cNvPr id="15" name="Picture 14" descr="IMG_464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960147"/>
            <a:ext cx="2316480" cy="1737360"/>
          </a:xfrm>
          <a:prstGeom prst="rect">
            <a:avLst/>
          </a:prstGeom>
          <a:ln w="19050">
            <a:noFill/>
          </a:ln>
          <a:effectLst/>
        </p:spPr>
      </p:pic>
      <p:pic>
        <p:nvPicPr>
          <p:cNvPr id="18" name="Picture 17" descr="IMG_464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983463"/>
            <a:ext cx="2316480" cy="1737360"/>
          </a:xfrm>
          <a:prstGeom prst="rect">
            <a:avLst/>
          </a:prstGeom>
          <a:ln w="19050">
            <a:noFill/>
          </a:ln>
          <a:effectLst/>
        </p:spPr>
      </p:pic>
      <p:pic>
        <p:nvPicPr>
          <p:cNvPr id="21" name="Picture 20" descr="IMG_464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4983463"/>
            <a:ext cx="2316480" cy="1737360"/>
          </a:xfrm>
          <a:prstGeom prst="rect">
            <a:avLst/>
          </a:prstGeom>
          <a:ln w="19050">
            <a:noFill/>
          </a:ln>
          <a:effectLst/>
        </p:spPr>
      </p:pic>
      <p:pic>
        <p:nvPicPr>
          <p:cNvPr id="25" name="Picture 24" descr="IMG_464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86025" y="4983463"/>
            <a:ext cx="2316480" cy="1737360"/>
          </a:xfrm>
          <a:prstGeom prst="rect">
            <a:avLst/>
          </a:prstGeom>
          <a:ln w="19050">
            <a:noFill/>
          </a:ln>
          <a:effectLst/>
        </p:spPr>
      </p:pic>
      <p:pic>
        <p:nvPicPr>
          <p:cNvPr id="26" name="Picture 25" descr="IMG_4648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86025" y="960146"/>
            <a:ext cx="2316819" cy="1737360"/>
          </a:xfrm>
          <a:prstGeom prst="rect">
            <a:avLst/>
          </a:prstGeom>
          <a:ln w="19050">
            <a:noFill/>
          </a:ln>
          <a:effectLst/>
        </p:spPr>
      </p:pic>
      <p:pic>
        <p:nvPicPr>
          <p:cNvPr id="27" name="Picture 26" descr="IMG_4648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58000" y="960147"/>
            <a:ext cx="2316480" cy="1737360"/>
          </a:xfrm>
          <a:prstGeom prst="rect">
            <a:avLst/>
          </a:prstGeom>
          <a:ln w="19050">
            <a:noFill/>
          </a:ln>
          <a:effectLst/>
        </p:spPr>
      </p:pic>
      <p:pic>
        <p:nvPicPr>
          <p:cNvPr id="28" name="Picture 27" descr="IMG_4648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858000" y="4983463"/>
            <a:ext cx="2316480" cy="1737360"/>
          </a:xfrm>
          <a:prstGeom prst="rect">
            <a:avLst/>
          </a:prstGeom>
          <a:ln w="19050">
            <a:noFill/>
          </a:ln>
          <a:effectLst/>
        </p:spPr>
      </p:pic>
      <p:cxnSp>
        <p:nvCxnSpPr>
          <p:cNvPr id="30" name="Straight Connector 29"/>
          <p:cNvCxnSpPr/>
          <p:nvPr/>
        </p:nvCxnSpPr>
        <p:spPr>
          <a:xfrm>
            <a:off x="0" y="960147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0" y="498346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0" y="6720804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0" y="2697488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82928" y="2888061"/>
            <a:ext cx="3383243" cy="1800493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spcAft>
                <a:spcPts val="1200"/>
              </a:spcAft>
            </a:pPr>
            <a:r>
              <a:rPr lang="en-US" sz="3200" b="1" dirty="0" smtClean="0">
                <a:solidFill>
                  <a:srgbClr val="FFFF8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34" charset="0"/>
              </a:rPr>
              <a:t>Innovation</a:t>
            </a:r>
          </a:p>
          <a:p>
            <a:pPr>
              <a:spcAft>
                <a:spcPts val="600"/>
              </a:spcAft>
            </a:pPr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34" charset="0"/>
              </a:rPr>
              <a:t>Transferability</a:t>
            </a:r>
          </a:p>
          <a:p>
            <a:r>
              <a:rPr lang="en-US" sz="3200" b="1" dirty="0" smtClean="0">
                <a:solidFill>
                  <a:srgbClr val="FFFF8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34" charset="0"/>
              </a:rPr>
              <a:t>Quality</a:t>
            </a:r>
            <a:endParaRPr lang="en-US" sz="2400" b="1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" pitchFamily="34" charset="0"/>
            </a:endParaRPr>
          </a:p>
        </p:txBody>
      </p:sp>
      <p:pic>
        <p:nvPicPr>
          <p:cNvPr id="45" name="Picture 44" descr="Adopted Plan Cover.t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576655">
            <a:off x="3294972" y="2651596"/>
            <a:ext cx="1841303" cy="2382863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TextBox 45"/>
          <p:cNvSpPr txBox="1"/>
          <p:nvPr/>
        </p:nvSpPr>
        <p:spPr>
          <a:xfrm>
            <a:off x="4846317" y="3188143"/>
            <a:ext cx="4114755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34" charset="0"/>
              </a:rPr>
              <a:t>Implementation</a:t>
            </a:r>
            <a:endParaRPr lang="en-US" sz="28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" pitchFamily="34" charset="0"/>
            </a:endParaRPr>
          </a:p>
          <a:p>
            <a:pPr algn="r"/>
            <a:r>
              <a:rPr lang="en-US" sz="3000" b="1" dirty="0" smtClean="0">
                <a:solidFill>
                  <a:srgbClr val="FFFF8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34" charset="0"/>
              </a:rPr>
              <a:t>Comprehensiveness</a:t>
            </a:r>
            <a:endParaRPr lang="en-US" sz="3000" b="1" dirty="0">
              <a:solidFill>
                <a:srgbClr val="FFFF8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" pitchFamily="34" charset="0"/>
            </a:endParaRPr>
          </a:p>
        </p:txBody>
      </p:sp>
      <p:pic>
        <p:nvPicPr>
          <p:cNvPr id="19" name="Slide 2 audio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5" cstate="print"/>
          <a:stretch>
            <a:fillRect/>
          </a:stretch>
        </p:blipFill>
        <p:spPr>
          <a:xfrm>
            <a:off x="91489" y="6355048"/>
            <a:ext cx="304800" cy="3048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424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152400" y="1143000"/>
            <a:ext cx="8839200" cy="5334000"/>
          </a:xfrm>
          <a:prstGeom prst="rect">
            <a:avLst/>
          </a:prstGeom>
          <a:solidFill>
            <a:srgbClr val="00463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latin typeface="Helvetic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9049" y="45757"/>
            <a:ext cx="5182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latin typeface="Helvetica" pitchFamily="34" charset="0"/>
              </a:rPr>
              <a:t> </a:t>
            </a:r>
            <a:r>
              <a:rPr lang="en-US" sz="2800" b="1" dirty="0" smtClean="0">
                <a:latin typeface="Helvetica" pitchFamily="34" charset="0"/>
              </a:rPr>
              <a:t>Innovation </a:t>
            </a:r>
          </a:p>
          <a:p>
            <a:pPr algn="r"/>
            <a:r>
              <a:rPr lang="en-US" sz="2000" b="1" dirty="0" smtClean="0">
                <a:latin typeface="Helvetica" pitchFamily="34" charset="0"/>
              </a:rPr>
              <a:t>Intensive Stakeholder Involvement</a:t>
            </a:r>
            <a:endParaRPr lang="en-US" sz="2000" b="1" dirty="0">
              <a:latin typeface="Helvetica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82928" y="762000"/>
            <a:ext cx="8884872" cy="5905024"/>
            <a:chOff x="182928" y="762000"/>
            <a:chExt cx="8884872" cy="5905024"/>
          </a:xfrm>
        </p:grpSpPr>
        <p:sp>
          <p:nvSpPr>
            <p:cNvPr id="69" name="Freeform 68"/>
            <p:cNvSpPr/>
            <p:nvPr/>
          </p:nvSpPr>
          <p:spPr>
            <a:xfrm>
              <a:off x="769938" y="1501775"/>
              <a:ext cx="7396161" cy="4899025"/>
            </a:xfrm>
            <a:custGeom>
              <a:avLst/>
              <a:gdLst>
                <a:gd name="connsiteX0" fmla="*/ 5773737 w 7616825"/>
                <a:gd name="connsiteY0" fmla="*/ 2830512 h 4568825"/>
                <a:gd name="connsiteX1" fmla="*/ 5078412 w 7616825"/>
                <a:gd name="connsiteY1" fmla="*/ 3925887 h 4568825"/>
                <a:gd name="connsiteX2" fmla="*/ 3230562 w 7616825"/>
                <a:gd name="connsiteY2" fmla="*/ 4449762 h 4568825"/>
                <a:gd name="connsiteX3" fmla="*/ 1525587 w 7616825"/>
                <a:gd name="connsiteY3" fmla="*/ 4430712 h 4568825"/>
                <a:gd name="connsiteX4" fmla="*/ 344487 w 7616825"/>
                <a:gd name="connsiteY4" fmla="*/ 3621087 h 4568825"/>
                <a:gd name="connsiteX5" fmla="*/ 1587 w 7616825"/>
                <a:gd name="connsiteY5" fmla="*/ 2268537 h 4568825"/>
                <a:gd name="connsiteX6" fmla="*/ 334962 w 7616825"/>
                <a:gd name="connsiteY6" fmla="*/ 582612 h 4568825"/>
                <a:gd name="connsiteX7" fmla="*/ 1944687 w 7616825"/>
                <a:gd name="connsiteY7" fmla="*/ 115887 h 4568825"/>
                <a:gd name="connsiteX8" fmla="*/ 3316287 w 7616825"/>
                <a:gd name="connsiteY8" fmla="*/ 401637 h 4568825"/>
                <a:gd name="connsiteX9" fmla="*/ 3763962 w 7616825"/>
                <a:gd name="connsiteY9" fmla="*/ 1506537 h 4568825"/>
                <a:gd name="connsiteX10" fmla="*/ 3525837 w 7616825"/>
                <a:gd name="connsiteY10" fmla="*/ 1944687 h 4568825"/>
                <a:gd name="connsiteX11" fmla="*/ 2659062 w 7616825"/>
                <a:gd name="connsiteY11" fmla="*/ 2068512 h 4568825"/>
                <a:gd name="connsiteX12" fmla="*/ 2201862 w 7616825"/>
                <a:gd name="connsiteY12" fmla="*/ 2582862 h 4568825"/>
                <a:gd name="connsiteX13" fmla="*/ 2906712 w 7616825"/>
                <a:gd name="connsiteY13" fmla="*/ 3144837 h 4568825"/>
                <a:gd name="connsiteX14" fmla="*/ 3725862 w 7616825"/>
                <a:gd name="connsiteY14" fmla="*/ 3325812 h 4568825"/>
                <a:gd name="connsiteX15" fmla="*/ 4640262 w 7616825"/>
                <a:gd name="connsiteY15" fmla="*/ 3087687 h 4568825"/>
                <a:gd name="connsiteX16" fmla="*/ 5068887 w 7616825"/>
                <a:gd name="connsiteY16" fmla="*/ 2344737 h 4568825"/>
                <a:gd name="connsiteX17" fmla="*/ 5297487 w 7616825"/>
                <a:gd name="connsiteY17" fmla="*/ 1611312 h 4568825"/>
                <a:gd name="connsiteX18" fmla="*/ 5487987 w 7616825"/>
                <a:gd name="connsiteY18" fmla="*/ 811212 h 4568825"/>
                <a:gd name="connsiteX19" fmla="*/ 5868987 w 7616825"/>
                <a:gd name="connsiteY19" fmla="*/ 125412 h 4568825"/>
                <a:gd name="connsiteX20" fmla="*/ 6469062 w 7616825"/>
                <a:gd name="connsiteY20" fmla="*/ 58737 h 4568825"/>
                <a:gd name="connsiteX21" fmla="*/ 7345362 w 7616825"/>
                <a:gd name="connsiteY21" fmla="*/ 439737 h 4568825"/>
                <a:gd name="connsiteX22" fmla="*/ 7583487 w 7616825"/>
                <a:gd name="connsiteY22" fmla="*/ 1116012 h 4568825"/>
                <a:gd name="connsiteX23" fmla="*/ 7545387 w 7616825"/>
                <a:gd name="connsiteY23" fmla="*/ 1982787 h 4568825"/>
                <a:gd name="connsiteX24" fmla="*/ 7440612 w 7616825"/>
                <a:gd name="connsiteY24" fmla="*/ 2678112 h 4568825"/>
                <a:gd name="connsiteX25" fmla="*/ 7231062 w 7616825"/>
                <a:gd name="connsiteY25" fmla="*/ 3440112 h 4568825"/>
                <a:gd name="connsiteX26" fmla="*/ 7107237 w 7616825"/>
                <a:gd name="connsiteY26" fmla="*/ 3983037 h 4568825"/>
                <a:gd name="connsiteX0" fmla="*/ 5773737 w 7616825"/>
                <a:gd name="connsiteY0" fmla="*/ 2830512 h 4568825"/>
                <a:gd name="connsiteX1" fmla="*/ 5078412 w 7616825"/>
                <a:gd name="connsiteY1" fmla="*/ 3925887 h 4568825"/>
                <a:gd name="connsiteX2" fmla="*/ 3230562 w 7616825"/>
                <a:gd name="connsiteY2" fmla="*/ 4449762 h 4568825"/>
                <a:gd name="connsiteX3" fmla="*/ 1525587 w 7616825"/>
                <a:gd name="connsiteY3" fmla="*/ 4430712 h 4568825"/>
                <a:gd name="connsiteX4" fmla="*/ 344487 w 7616825"/>
                <a:gd name="connsiteY4" fmla="*/ 3621087 h 4568825"/>
                <a:gd name="connsiteX5" fmla="*/ 1587 w 7616825"/>
                <a:gd name="connsiteY5" fmla="*/ 2268537 h 4568825"/>
                <a:gd name="connsiteX6" fmla="*/ 334962 w 7616825"/>
                <a:gd name="connsiteY6" fmla="*/ 582612 h 4568825"/>
                <a:gd name="connsiteX7" fmla="*/ 1944687 w 7616825"/>
                <a:gd name="connsiteY7" fmla="*/ 115887 h 4568825"/>
                <a:gd name="connsiteX8" fmla="*/ 3316287 w 7616825"/>
                <a:gd name="connsiteY8" fmla="*/ 401637 h 4568825"/>
                <a:gd name="connsiteX9" fmla="*/ 3763962 w 7616825"/>
                <a:gd name="connsiteY9" fmla="*/ 1506537 h 4568825"/>
                <a:gd name="connsiteX10" fmla="*/ 3525837 w 7616825"/>
                <a:gd name="connsiteY10" fmla="*/ 1944687 h 4568825"/>
                <a:gd name="connsiteX11" fmla="*/ 2659062 w 7616825"/>
                <a:gd name="connsiteY11" fmla="*/ 2068512 h 4568825"/>
                <a:gd name="connsiteX12" fmla="*/ 2201862 w 7616825"/>
                <a:gd name="connsiteY12" fmla="*/ 2582862 h 4568825"/>
                <a:gd name="connsiteX13" fmla="*/ 2735262 w 7616825"/>
                <a:gd name="connsiteY13" fmla="*/ 3135312 h 4568825"/>
                <a:gd name="connsiteX14" fmla="*/ 3725862 w 7616825"/>
                <a:gd name="connsiteY14" fmla="*/ 3325812 h 4568825"/>
                <a:gd name="connsiteX15" fmla="*/ 4640262 w 7616825"/>
                <a:gd name="connsiteY15" fmla="*/ 3087687 h 4568825"/>
                <a:gd name="connsiteX16" fmla="*/ 5068887 w 7616825"/>
                <a:gd name="connsiteY16" fmla="*/ 2344737 h 4568825"/>
                <a:gd name="connsiteX17" fmla="*/ 5297487 w 7616825"/>
                <a:gd name="connsiteY17" fmla="*/ 1611312 h 4568825"/>
                <a:gd name="connsiteX18" fmla="*/ 5487987 w 7616825"/>
                <a:gd name="connsiteY18" fmla="*/ 811212 h 4568825"/>
                <a:gd name="connsiteX19" fmla="*/ 5868987 w 7616825"/>
                <a:gd name="connsiteY19" fmla="*/ 125412 h 4568825"/>
                <a:gd name="connsiteX20" fmla="*/ 6469062 w 7616825"/>
                <a:gd name="connsiteY20" fmla="*/ 58737 h 4568825"/>
                <a:gd name="connsiteX21" fmla="*/ 7345362 w 7616825"/>
                <a:gd name="connsiteY21" fmla="*/ 439737 h 4568825"/>
                <a:gd name="connsiteX22" fmla="*/ 7583487 w 7616825"/>
                <a:gd name="connsiteY22" fmla="*/ 1116012 h 4568825"/>
                <a:gd name="connsiteX23" fmla="*/ 7545387 w 7616825"/>
                <a:gd name="connsiteY23" fmla="*/ 1982787 h 4568825"/>
                <a:gd name="connsiteX24" fmla="*/ 7440612 w 7616825"/>
                <a:gd name="connsiteY24" fmla="*/ 2678112 h 4568825"/>
                <a:gd name="connsiteX25" fmla="*/ 7231062 w 7616825"/>
                <a:gd name="connsiteY25" fmla="*/ 3440112 h 4568825"/>
                <a:gd name="connsiteX26" fmla="*/ 7107237 w 7616825"/>
                <a:gd name="connsiteY26" fmla="*/ 3983037 h 4568825"/>
                <a:gd name="connsiteX0" fmla="*/ 5773737 w 7616825"/>
                <a:gd name="connsiteY0" fmla="*/ 2830512 h 4568825"/>
                <a:gd name="connsiteX1" fmla="*/ 5078412 w 7616825"/>
                <a:gd name="connsiteY1" fmla="*/ 3925887 h 4568825"/>
                <a:gd name="connsiteX2" fmla="*/ 3230562 w 7616825"/>
                <a:gd name="connsiteY2" fmla="*/ 4449762 h 4568825"/>
                <a:gd name="connsiteX3" fmla="*/ 1525587 w 7616825"/>
                <a:gd name="connsiteY3" fmla="*/ 4430712 h 4568825"/>
                <a:gd name="connsiteX4" fmla="*/ 344487 w 7616825"/>
                <a:gd name="connsiteY4" fmla="*/ 3621087 h 4568825"/>
                <a:gd name="connsiteX5" fmla="*/ 1587 w 7616825"/>
                <a:gd name="connsiteY5" fmla="*/ 2268537 h 4568825"/>
                <a:gd name="connsiteX6" fmla="*/ 334962 w 7616825"/>
                <a:gd name="connsiteY6" fmla="*/ 582612 h 4568825"/>
                <a:gd name="connsiteX7" fmla="*/ 1944687 w 7616825"/>
                <a:gd name="connsiteY7" fmla="*/ 115887 h 4568825"/>
                <a:gd name="connsiteX8" fmla="*/ 3316287 w 7616825"/>
                <a:gd name="connsiteY8" fmla="*/ 401637 h 4568825"/>
                <a:gd name="connsiteX9" fmla="*/ 3763962 w 7616825"/>
                <a:gd name="connsiteY9" fmla="*/ 1506537 h 4568825"/>
                <a:gd name="connsiteX10" fmla="*/ 3525837 w 7616825"/>
                <a:gd name="connsiteY10" fmla="*/ 1944687 h 4568825"/>
                <a:gd name="connsiteX11" fmla="*/ 2659062 w 7616825"/>
                <a:gd name="connsiteY11" fmla="*/ 2068512 h 4568825"/>
                <a:gd name="connsiteX12" fmla="*/ 2201862 w 7616825"/>
                <a:gd name="connsiteY12" fmla="*/ 2582862 h 4568825"/>
                <a:gd name="connsiteX13" fmla="*/ 2735262 w 7616825"/>
                <a:gd name="connsiteY13" fmla="*/ 3135312 h 4568825"/>
                <a:gd name="connsiteX14" fmla="*/ 3725862 w 7616825"/>
                <a:gd name="connsiteY14" fmla="*/ 3325812 h 4568825"/>
                <a:gd name="connsiteX15" fmla="*/ 4564062 w 7616825"/>
                <a:gd name="connsiteY15" fmla="*/ 2982912 h 4568825"/>
                <a:gd name="connsiteX16" fmla="*/ 5068887 w 7616825"/>
                <a:gd name="connsiteY16" fmla="*/ 2344737 h 4568825"/>
                <a:gd name="connsiteX17" fmla="*/ 5297487 w 7616825"/>
                <a:gd name="connsiteY17" fmla="*/ 1611312 h 4568825"/>
                <a:gd name="connsiteX18" fmla="*/ 5487987 w 7616825"/>
                <a:gd name="connsiteY18" fmla="*/ 811212 h 4568825"/>
                <a:gd name="connsiteX19" fmla="*/ 5868987 w 7616825"/>
                <a:gd name="connsiteY19" fmla="*/ 125412 h 4568825"/>
                <a:gd name="connsiteX20" fmla="*/ 6469062 w 7616825"/>
                <a:gd name="connsiteY20" fmla="*/ 58737 h 4568825"/>
                <a:gd name="connsiteX21" fmla="*/ 7345362 w 7616825"/>
                <a:gd name="connsiteY21" fmla="*/ 439737 h 4568825"/>
                <a:gd name="connsiteX22" fmla="*/ 7583487 w 7616825"/>
                <a:gd name="connsiteY22" fmla="*/ 1116012 h 4568825"/>
                <a:gd name="connsiteX23" fmla="*/ 7545387 w 7616825"/>
                <a:gd name="connsiteY23" fmla="*/ 1982787 h 4568825"/>
                <a:gd name="connsiteX24" fmla="*/ 7440612 w 7616825"/>
                <a:gd name="connsiteY24" fmla="*/ 2678112 h 4568825"/>
                <a:gd name="connsiteX25" fmla="*/ 7231062 w 7616825"/>
                <a:gd name="connsiteY25" fmla="*/ 3440112 h 4568825"/>
                <a:gd name="connsiteX26" fmla="*/ 7107237 w 7616825"/>
                <a:gd name="connsiteY26" fmla="*/ 3983037 h 4568825"/>
                <a:gd name="connsiteX0" fmla="*/ 5773737 w 7616825"/>
                <a:gd name="connsiteY0" fmla="*/ 2830512 h 4568825"/>
                <a:gd name="connsiteX1" fmla="*/ 5078412 w 7616825"/>
                <a:gd name="connsiteY1" fmla="*/ 3925887 h 4568825"/>
                <a:gd name="connsiteX2" fmla="*/ 3230562 w 7616825"/>
                <a:gd name="connsiteY2" fmla="*/ 4449762 h 4568825"/>
                <a:gd name="connsiteX3" fmla="*/ 1525587 w 7616825"/>
                <a:gd name="connsiteY3" fmla="*/ 4430712 h 4568825"/>
                <a:gd name="connsiteX4" fmla="*/ 344487 w 7616825"/>
                <a:gd name="connsiteY4" fmla="*/ 3621087 h 4568825"/>
                <a:gd name="connsiteX5" fmla="*/ 1587 w 7616825"/>
                <a:gd name="connsiteY5" fmla="*/ 2268537 h 4568825"/>
                <a:gd name="connsiteX6" fmla="*/ 334962 w 7616825"/>
                <a:gd name="connsiteY6" fmla="*/ 582612 h 4568825"/>
                <a:gd name="connsiteX7" fmla="*/ 1944687 w 7616825"/>
                <a:gd name="connsiteY7" fmla="*/ 115887 h 4568825"/>
                <a:gd name="connsiteX8" fmla="*/ 3316287 w 7616825"/>
                <a:gd name="connsiteY8" fmla="*/ 401637 h 4568825"/>
                <a:gd name="connsiteX9" fmla="*/ 3763962 w 7616825"/>
                <a:gd name="connsiteY9" fmla="*/ 1506537 h 4568825"/>
                <a:gd name="connsiteX10" fmla="*/ 3525837 w 7616825"/>
                <a:gd name="connsiteY10" fmla="*/ 1944687 h 4568825"/>
                <a:gd name="connsiteX11" fmla="*/ 2659062 w 7616825"/>
                <a:gd name="connsiteY11" fmla="*/ 2068512 h 4568825"/>
                <a:gd name="connsiteX12" fmla="*/ 2201862 w 7616825"/>
                <a:gd name="connsiteY12" fmla="*/ 2582862 h 4568825"/>
                <a:gd name="connsiteX13" fmla="*/ 2735262 w 7616825"/>
                <a:gd name="connsiteY13" fmla="*/ 3135312 h 4568825"/>
                <a:gd name="connsiteX14" fmla="*/ 3725862 w 7616825"/>
                <a:gd name="connsiteY14" fmla="*/ 3325812 h 4568825"/>
                <a:gd name="connsiteX15" fmla="*/ 4564062 w 7616825"/>
                <a:gd name="connsiteY15" fmla="*/ 2982912 h 4568825"/>
                <a:gd name="connsiteX16" fmla="*/ 5068887 w 7616825"/>
                <a:gd name="connsiteY16" fmla="*/ 2344737 h 4568825"/>
                <a:gd name="connsiteX17" fmla="*/ 5173662 w 7616825"/>
                <a:gd name="connsiteY17" fmla="*/ 1535112 h 4568825"/>
                <a:gd name="connsiteX18" fmla="*/ 5487987 w 7616825"/>
                <a:gd name="connsiteY18" fmla="*/ 811212 h 4568825"/>
                <a:gd name="connsiteX19" fmla="*/ 5868987 w 7616825"/>
                <a:gd name="connsiteY19" fmla="*/ 125412 h 4568825"/>
                <a:gd name="connsiteX20" fmla="*/ 6469062 w 7616825"/>
                <a:gd name="connsiteY20" fmla="*/ 58737 h 4568825"/>
                <a:gd name="connsiteX21" fmla="*/ 7345362 w 7616825"/>
                <a:gd name="connsiteY21" fmla="*/ 439737 h 4568825"/>
                <a:gd name="connsiteX22" fmla="*/ 7583487 w 7616825"/>
                <a:gd name="connsiteY22" fmla="*/ 1116012 h 4568825"/>
                <a:gd name="connsiteX23" fmla="*/ 7545387 w 7616825"/>
                <a:gd name="connsiteY23" fmla="*/ 1982787 h 4568825"/>
                <a:gd name="connsiteX24" fmla="*/ 7440612 w 7616825"/>
                <a:gd name="connsiteY24" fmla="*/ 2678112 h 4568825"/>
                <a:gd name="connsiteX25" fmla="*/ 7231062 w 7616825"/>
                <a:gd name="connsiteY25" fmla="*/ 3440112 h 4568825"/>
                <a:gd name="connsiteX26" fmla="*/ 7107237 w 7616825"/>
                <a:gd name="connsiteY26" fmla="*/ 3983037 h 4568825"/>
                <a:gd name="connsiteX0" fmla="*/ 5773737 w 7616825"/>
                <a:gd name="connsiteY0" fmla="*/ 2836862 h 4575175"/>
                <a:gd name="connsiteX1" fmla="*/ 5078412 w 7616825"/>
                <a:gd name="connsiteY1" fmla="*/ 3932237 h 4575175"/>
                <a:gd name="connsiteX2" fmla="*/ 3230562 w 7616825"/>
                <a:gd name="connsiteY2" fmla="*/ 4456112 h 4575175"/>
                <a:gd name="connsiteX3" fmla="*/ 1525587 w 7616825"/>
                <a:gd name="connsiteY3" fmla="*/ 4437062 h 4575175"/>
                <a:gd name="connsiteX4" fmla="*/ 344487 w 7616825"/>
                <a:gd name="connsiteY4" fmla="*/ 3627437 h 4575175"/>
                <a:gd name="connsiteX5" fmla="*/ 1587 w 7616825"/>
                <a:gd name="connsiteY5" fmla="*/ 2274887 h 4575175"/>
                <a:gd name="connsiteX6" fmla="*/ 334962 w 7616825"/>
                <a:gd name="connsiteY6" fmla="*/ 588962 h 4575175"/>
                <a:gd name="connsiteX7" fmla="*/ 1944687 w 7616825"/>
                <a:gd name="connsiteY7" fmla="*/ 122237 h 4575175"/>
                <a:gd name="connsiteX8" fmla="*/ 3316287 w 7616825"/>
                <a:gd name="connsiteY8" fmla="*/ 407987 h 4575175"/>
                <a:gd name="connsiteX9" fmla="*/ 3763962 w 7616825"/>
                <a:gd name="connsiteY9" fmla="*/ 1512887 h 4575175"/>
                <a:gd name="connsiteX10" fmla="*/ 3525837 w 7616825"/>
                <a:gd name="connsiteY10" fmla="*/ 1951037 h 4575175"/>
                <a:gd name="connsiteX11" fmla="*/ 2659062 w 7616825"/>
                <a:gd name="connsiteY11" fmla="*/ 2074862 h 4575175"/>
                <a:gd name="connsiteX12" fmla="*/ 2201862 w 7616825"/>
                <a:gd name="connsiteY12" fmla="*/ 2589212 h 4575175"/>
                <a:gd name="connsiteX13" fmla="*/ 2735262 w 7616825"/>
                <a:gd name="connsiteY13" fmla="*/ 3141662 h 4575175"/>
                <a:gd name="connsiteX14" fmla="*/ 3725862 w 7616825"/>
                <a:gd name="connsiteY14" fmla="*/ 3332162 h 4575175"/>
                <a:gd name="connsiteX15" fmla="*/ 4564062 w 7616825"/>
                <a:gd name="connsiteY15" fmla="*/ 2989262 h 4575175"/>
                <a:gd name="connsiteX16" fmla="*/ 5068887 w 7616825"/>
                <a:gd name="connsiteY16" fmla="*/ 2351087 h 4575175"/>
                <a:gd name="connsiteX17" fmla="*/ 5173662 w 7616825"/>
                <a:gd name="connsiteY17" fmla="*/ 1541462 h 4575175"/>
                <a:gd name="connsiteX18" fmla="*/ 5402262 w 7616825"/>
                <a:gd name="connsiteY18" fmla="*/ 855662 h 4575175"/>
                <a:gd name="connsiteX19" fmla="*/ 5868987 w 7616825"/>
                <a:gd name="connsiteY19" fmla="*/ 131762 h 4575175"/>
                <a:gd name="connsiteX20" fmla="*/ 6469062 w 7616825"/>
                <a:gd name="connsiteY20" fmla="*/ 65087 h 4575175"/>
                <a:gd name="connsiteX21" fmla="*/ 7345362 w 7616825"/>
                <a:gd name="connsiteY21" fmla="*/ 446087 h 4575175"/>
                <a:gd name="connsiteX22" fmla="*/ 7583487 w 7616825"/>
                <a:gd name="connsiteY22" fmla="*/ 1122362 h 4575175"/>
                <a:gd name="connsiteX23" fmla="*/ 7545387 w 7616825"/>
                <a:gd name="connsiteY23" fmla="*/ 1989137 h 4575175"/>
                <a:gd name="connsiteX24" fmla="*/ 7440612 w 7616825"/>
                <a:gd name="connsiteY24" fmla="*/ 2684462 h 4575175"/>
                <a:gd name="connsiteX25" fmla="*/ 7231062 w 7616825"/>
                <a:gd name="connsiteY25" fmla="*/ 3446462 h 4575175"/>
                <a:gd name="connsiteX26" fmla="*/ 7107237 w 7616825"/>
                <a:gd name="connsiteY26" fmla="*/ 3989387 h 4575175"/>
                <a:gd name="connsiteX0" fmla="*/ 5773737 w 7616825"/>
                <a:gd name="connsiteY0" fmla="*/ 2836862 h 4575175"/>
                <a:gd name="connsiteX1" fmla="*/ 5078412 w 7616825"/>
                <a:gd name="connsiteY1" fmla="*/ 3932237 h 4575175"/>
                <a:gd name="connsiteX2" fmla="*/ 3230562 w 7616825"/>
                <a:gd name="connsiteY2" fmla="*/ 4456112 h 4575175"/>
                <a:gd name="connsiteX3" fmla="*/ 1525587 w 7616825"/>
                <a:gd name="connsiteY3" fmla="*/ 4437062 h 4575175"/>
                <a:gd name="connsiteX4" fmla="*/ 344487 w 7616825"/>
                <a:gd name="connsiteY4" fmla="*/ 3627437 h 4575175"/>
                <a:gd name="connsiteX5" fmla="*/ 1587 w 7616825"/>
                <a:gd name="connsiteY5" fmla="*/ 2274887 h 4575175"/>
                <a:gd name="connsiteX6" fmla="*/ 334962 w 7616825"/>
                <a:gd name="connsiteY6" fmla="*/ 588962 h 4575175"/>
                <a:gd name="connsiteX7" fmla="*/ 1944687 w 7616825"/>
                <a:gd name="connsiteY7" fmla="*/ 122237 h 4575175"/>
                <a:gd name="connsiteX8" fmla="*/ 3316287 w 7616825"/>
                <a:gd name="connsiteY8" fmla="*/ 407987 h 4575175"/>
                <a:gd name="connsiteX9" fmla="*/ 3763962 w 7616825"/>
                <a:gd name="connsiteY9" fmla="*/ 1512887 h 4575175"/>
                <a:gd name="connsiteX10" fmla="*/ 3525837 w 7616825"/>
                <a:gd name="connsiteY10" fmla="*/ 1951037 h 4575175"/>
                <a:gd name="connsiteX11" fmla="*/ 2659062 w 7616825"/>
                <a:gd name="connsiteY11" fmla="*/ 2074862 h 4575175"/>
                <a:gd name="connsiteX12" fmla="*/ 2201862 w 7616825"/>
                <a:gd name="connsiteY12" fmla="*/ 2589212 h 4575175"/>
                <a:gd name="connsiteX13" fmla="*/ 2735262 w 7616825"/>
                <a:gd name="connsiteY13" fmla="*/ 3141662 h 4575175"/>
                <a:gd name="connsiteX14" fmla="*/ 3725862 w 7616825"/>
                <a:gd name="connsiteY14" fmla="*/ 3332162 h 4575175"/>
                <a:gd name="connsiteX15" fmla="*/ 4564062 w 7616825"/>
                <a:gd name="connsiteY15" fmla="*/ 2989262 h 4575175"/>
                <a:gd name="connsiteX16" fmla="*/ 5068887 w 7616825"/>
                <a:gd name="connsiteY16" fmla="*/ 2351087 h 4575175"/>
                <a:gd name="connsiteX17" fmla="*/ 5173662 w 7616825"/>
                <a:gd name="connsiteY17" fmla="*/ 1541462 h 4575175"/>
                <a:gd name="connsiteX18" fmla="*/ 5402262 w 7616825"/>
                <a:gd name="connsiteY18" fmla="*/ 855662 h 4575175"/>
                <a:gd name="connsiteX19" fmla="*/ 5868987 w 7616825"/>
                <a:gd name="connsiteY19" fmla="*/ 131762 h 4575175"/>
                <a:gd name="connsiteX20" fmla="*/ 6469062 w 7616825"/>
                <a:gd name="connsiteY20" fmla="*/ 65087 h 4575175"/>
                <a:gd name="connsiteX21" fmla="*/ 7345362 w 7616825"/>
                <a:gd name="connsiteY21" fmla="*/ 446087 h 4575175"/>
                <a:gd name="connsiteX22" fmla="*/ 7583487 w 7616825"/>
                <a:gd name="connsiteY22" fmla="*/ 1122362 h 4575175"/>
                <a:gd name="connsiteX23" fmla="*/ 7545387 w 7616825"/>
                <a:gd name="connsiteY23" fmla="*/ 1989137 h 4575175"/>
                <a:gd name="connsiteX24" fmla="*/ 7440612 w 7616825"/>
                <a:gd name="connsiteY24" fmla="*/ 2684462 h 4575175"/>
                <a:gd name="connsiteX25" fmla="*/ 7231062 w 7616825"/>
                <a:gd name="connsiteY25" fmla="*/ 3446462 h 4575175"/>
                <a:gd name="connsiteX26" fmla="*/ 7002462 w 7616825"/>
                <a:gd name="connsiteY26" fmla="*/ 4132262 h 4575175"/>
                <a:gd name="connsiteX0" fmla="*/ 5773737 w 7616825"/>
                <a:gd name="connsiteY0" fmla="*/ 2836862 h 4575175"/>
                <a:gd name="connsiteX1" fmla="*/ 5078412 w 7616825"/>
                <a:gd name="connsiteY1" fmla="*/ 3932237 h 4575175"/>
                <a:gd name="connsiteX2" fmla="*/ 3230562 w 7616825"/>
                <a:gd name="connsiteY2" fmla="*/ 4456112 h 4575175"/>
                <a:gd name="connsiteX3" fmla="*/ 1525587 w 7616825"/>
                <a:gd name="connsiteY3" fmla="*/ 4437062 h 4575175"/>
                <a:gd name="connsiteX4" fmla="*/ 344487 w 7616825"/>
                <a:gd name="connsiteY4" fmla="*/ 3627437 h 4575175"/>
                <a:gd name="connsiteX5" fmla="*/ 1587 w 7616825"/>
                <a:gd name="connsiteY5" fmla="*/ 2274887 h 4575175"/>
                <a:gd name="connsiteX6" fmla="*/ 334962 w 7616825"/>
                <a:gd name="connsiteY6" fmla="*/ 588962 h 4575175"/>
                <a:gd name="connsiteX7" fmla="*/ 1944687 w 7616825"/>
                <a:gd name="connsiteY7" fmla="*/ 122237 h 4575175"/>
                <a:gd name="connsiteX8" fmla="*/ 3316287 w 7616825"/>
                <a:gd name="connsiteY8" fmla="*/ 407987 h 4575175"/>
                <a:gd name="connsiteX9" fmla="*/ 3763962 w 7616825"/>
                <a:gd name="connsiteY9" fmla="*/ 1512887 h 4575175"/>
                <a:gd name="connsiteX10" fmla="*/ 3525837 w 7616825"/>
                <a:gd name="connsiteY10" fmla="*/ 1951037 h 4575175"/>
                <a:gd name="connsiteX11" fmla="*/ 2506662 w 7616825"/>
                <a:gd name="connsiteY11" fmla="*/ 2303462 h 4575175"/>
                <a:gd name="connsiteX12" fmla="*/ 2201862 w 7616825"/>
                <a:gd name="connsiteY12" fmla="*/ 2589212 h 4575175"/>
                <a:gd name="connsiteX13" fmla="*/ 2735262 w 7616825"/>
                <a:gd name="connsiteY13" fmla="*/ 3141662 h 4575175"/>
                <a:gd name="connsiteX14" fmla="*/ 3725862 w 7616825"/>
                <a:gd name="connsiteY14" fmla="*/ 3332162 h 4575175"/>
                <a:gd name="connsiteX15" fmla="*/ 4564062 w 7616825"/>
                <a:gd name="connsiteY15" fmla="*/ 2989262 h 4575175"/>
                <a:gd name="connsiteX16" fmla="*/ 5068887 w 7616825"/>
                <a:gd name="connsiteY16" fmla="*/ 2351087 h 4575175"/>
                <a:gd name="connsiteX17" fmla="*/ 5173662 w 7616825"/>
                <a:gd name="connsiteY17" fmla="*/ 1541462 h 4575175"/>
                <a:gd name="connsiteX18" fmla="*/ 5402262 w 7616825"/>
                <a:gd name="connsiteY18" fmla="*/ 855662 h 4575175"/>
                <a:gd name="connsiteX19" fmla="*/ 5868987 w 7616825"/>
                <a:gd name="connsiteY19" fmla="*/ 131762 h 4575175"/>
                <a:gd name="connsiteX20" fmla="*/ 6469062 w 7616825"/>
                <a:gd name="connsiteY20" fmla="*/ 65087 h 4575175"/>
                <a:gd name="connsiteX21" fmla="*/ 7345362 w 7616825"/>
                <a:gd name="connsiteY21" fmla="*/ 446087 h 4575175"/>
                <a:gd name="connsiteX22" fmla="*/ 7583487 w 7616825"/>
                <a:gd name="connsiteY22" fmla="*/ 1122362 h 4575175"/>
                <a:gd name="connsiteX23" fmla="*/ 7545387 w 7616825"/>
                <a:gd name="connsiteY23" fmla="*/ 1989137 h 4575175"/>
                <a:gd name="connsiteX24" fmla="*/ 7440612 w 7616825"/>
                <a:gd name="connsiteY24" fmla="*/ 2684462 h 4575175"/>
                <a:gd name="connsiteX25" fmla="*/ 7231062 w 7616825"/>
                <a:gd name="connsiteY25" fmla="*/ 3446462 h 4575175"/>
                <a:gd name="connsiteX26" fmla="*/ 7002462 w 7616825"/>
                <a:gd name="connsiteY26" fmla="*/ 4132262 h 4575175"/>
                <a:gd name="connsiteX0" fmla="*/ 5773737 w 7616825"/>
                <a:gd name="connsiteY0" fmla="*/ 2836862 h 4575175"/>
                <a:gd name="connsiteX1" fmla="*/ 5078412 w 7616825"/>
                <a:gd name="connsiteY1" fmla="*/ 3932237 h 4575175"/>
                <a:gd name="connsiteX2" fmla="*/ 3230562 w 7616825"/>
                <a:gd name="connsiteY2" fmla="*/ 4456112 h 4575175"/>
                <a:gd name="connsiteX3" fmla="*/ 1525587 w 7616825"/>
                <a:gd name="connsiteY3" fmla="*/ 4437062 h 4575175"/>
                <a:gd name="connsiteX4" fmla="*/ 344487 w 7616825"/>
                <a:gd name="connsiteY4" fmla="*/ 3627437 h 4575175"/>
                <a:gd name="connsiteX5" fmla="*/ 1587 w 7616825"/>
                <a:gd name="connsiteY5" fmla="*/ 2274887 h 4575175"/>
                <a:gd name="connsiteX6" fmla="*/ 334962 w 7616825"/>
                <a:gd name="connsiteY6" fmla="*/ 588962 h 4575175"/>
                <a:gd name="connsiteX7" fmla="*/ 1944687 w 7616825"/>
                <a:gd name="connsiteY7" fmla="*/ 122237 h 4575175"/>
                <a:gd name="connsiteX8" fmla="*/ 3316287 w 7616825"/>
                <a:gd name="connsiteY8" fmla="*/ 407987 h 4575175"/>
                <a:gd name="connsiteX9" fmla="*/ 3763962 w 7616825"/>
                <a:gd name="connsiteY9" fmla="*/ 1512887 h 4575175"/>
                <a:gd name="connsiteX10" fmla="*/ 3573462 w 7616825"/>
                <a:gd name="connsiteY10" fmla="*/ 2074862 h 4575175"/>
                <a:gd name="connsiteX11" fmla="*/ 2506662 w 7616825"/>
                <a:gd name="connsiteY11" fmla="*/ 2303462 h 4575175"/>
                <a:gd name="connsiteX12" fmla="*/ 2201862 w 7616825"/>
                <a:gd name="connsiteY12" fmla="*/ 2589212 h 4575175"/>
                <a:gd name="connsiteX13" fmla="*/ 2735262 w 7616825"/>
                <a:gd name="connsiteY13" fmla="*/ 3141662 h 4575175"/>
                <a:gd name="connsiteX14" fmla="*/ 3725862 w 7616825"/>
                <a:gd name="connsiteY14" fmla="*/ 3332162 h 4575175"/>
                <a:gd name="connsiteX15" fmla="*/ 4564062 w 7616825"/>
                <a:gd name="connsiteY15" fmla="*/ 2989262 h 4575175"/>
                <a:gd name="connsiteX16" fmla="*/ 5068887 w 7616825"/>
                <a:gd name="connsiteY16" fmla="*/ 2351087 h 4575175"/>
                <a:gd name="connsiteX17" fmla="*/ 5173662 w 7616825"/>
                <a:gd name="connsiteY17" fmla="*/ 1541462 h 4575175"/>
                <a:gd name="connsiteX18" fmla="*/ 5402262 w 7616825"/>
                <a:gd name="connsiteY18" fmla="*/ 855662 h 4575175"/>
                <a:gd name="connsiteX19" fmla="*/ 5868987 w 7616825"/>
                <a:gd name="connsiteY19" fmla="*/ 131762 h 4575175"/>
                <a:gd name="connsiteX20" fmla="*/ 6469062 w 7616825"/>
                <a:gd name="connsiteY20" fmla="*/ 65087 h 4575175"/>
                <a:gd name="connsiteX21" fmla="*/ 7345362 w 7616825"/>
                <a:gd name="connsiteY21" fmla="*/ 446087 h 4575175"/>
                <a:gd name="connsiteX22" fmla="*/ 7583487 w 7616825"/>
                <a:gd name="connsiteY22" fmla="*/ 1122362 h 4575175"/>
                <a:gd name="connsiteX23" fmla="*/ 7545387 w 7616825"/>
                <a:gd name="connsiteY23" fmla="*/ 1989137 h 4575175"/>
                <a:gd name="connsiteX24" fmla="*/ 7440612 w 7616825"/>
                <a:gd name="connsiteY24" fmla="*/ 2684462 h 4575175"/>
                <a:gd name="connsiteX25" fmla="*/ 7231062 w 7616825"/>
                <a:gd name="connsiteY25" fmla="*/ 3446462 h 4575175"/>
                <a:gd name="connsiteX26" fmla="*/ 7002462 w 7616825"/>
                <a:gd name="connsiteY26" fmla="*/ 4132262 h 4575175"/>
                <a:gd name="connsiteX0" fmla="*/ 5773737 w 7616825"/>
                <a:gd name="connsiteY0" fmla="*/ 2836862 h 4894262"/>
                <a:gd name="connsiteX1" fmla="*/ 5078412 w 7616825"/>
                <a:gd name="connsiteY1" fmla="*/ 3932237 h 4894262"/>
                <a:gd name="connsiteX2" fmla="*/ 3230562 w 7616825"/>
                <a:gd name="connsiteY2" fmla="*/ 4456112 h 4894262"/>
                <a:gd name="connsiteX3" fmla="*/ 1525587 w 7616825"/>
                <a:gd name="connsiteY3" fmla="*/ 4437062 h 4894262"/>
                <a:gd name="connsiteX4" fmla="*/ 344487 w 7616825"/>
                <a:gd name="connsiteY4" fmla="*/ 3627437 h 4894262"/>
                <a:gd name="connsiteX5" fmla="*/ 1587 w 7616825"/>
                <a:gd name="connsiteY5" fmla="*/ 2274887 h 4894262"/>
                <a:gd name="connsiteX6" fmla="*/ 334962 w 7616825"/>
                <a:gd name="connsiteY6" fmla="*/ 588962 h 4894262"/>
                <a:gd name="connsiteX7" fmla="*/ 1944687 w 7616825"/>
                <a:gd name="connsiteY7" fmla="*/ 122237 h 4894262"/>
                <a:gd name="connsiteX8" fmla="*/ 3316287 w 7616825"/>
                <a:gd name="connsiteY8" fmla="*/ 407987 h 4894262"/>
                <a:gd name="connsiteX9" fmla="*/ 3763962 w 7616825"/>
                <a:gd name="connsiteY9" fmla="*/ 1512887 h 4894262"/>
                <a:gd name="connsiteX10" fmla="*/ 3573462 w 7616825"/>
                <a:gd name="connsiteY10" fmla="*/ 2074862 h 4894262"/>
                <a:gd name="connsiteX11" fmla="*/ 2506662 w 7616825"/>
                <a:gd name="connsiteY11" fmla="*/ 2303462 h 4894262"/>
                <a:gd name="connsiteX12" fmla="*/ 2201862 w 7616825"/>
                <a:gd name="connsiteY12" fmla="*/ 2589212 h 4894262"/>
                <a:gd name="connsiteX13" fmla="*/ 2735262 w 7616825"/>
                <a:gd name="connsiteY13" fmla="*/ 3141662 h 4894262"/>
                <a:gd name="connsiteX14" fmla="*/ 3725862 w 7616825"/>
                <a:gd name="connsiteY14" fmla="*/ 3332162 h 4894262"/>
                <a:gd name="connsiteX15" fmla="*/ 4564062 w 7616825"/>
                <a:gd name="connsiteY15" fmla="*/ 2989262 h 4894262"/>
                <a:gd name="connsiteX16" fmla="*/ 5068887 w 7616825"/>
                <a:gd name="connsiteY16" fmla="*/ 2351087 h 4894262"/>
                <a:gd name="connsiteX17" fmla="*/ 5173662 w 7616825"/>
                <a:gd name="connsiteY17" fmla="*/ 1541462 h 4894262"/>
                <a:gd name="connsiteX18" fmla="*/ 5402262 w 7616825"/>
                <a:gd name="connsiteY18" fmla="*/ 855662 h 4894262"/>
                <a:gd name="connsiteX19" fmla="*/ 5868987 w 7616825"/>
                <a:gd name="connsiteY19" fmla="*/ 131762 h 4894262"/>
                <a:gd name="connsiteX20" fmla="*/ 6469062 w 7616825"/>
                <a:gd name="connsiteY20" fmla="*/ 65087 h 4894262"/>
                <a:gd name="connsiteX21" fmla="*/ 7345362 w 7616825"/>
                <a:gd name="connsiteY21" fmla="*/ 446087 h 4894262"/>
                <a:gd name="connsiteX22" fmla="*/ 7583487 w 7616825"/>
                <a:gd name="connsiteY22" fmla="*/ 1122362 h 4894262"/>
                <a:gd name="connsiteX23" fmla="*/ 7545387 w 7616825"/>
                <a:gd name="connsiteY23" fmla="*/ 1989137 h 4894262"/>
                <a:gd name="connsiteX24" fmla="*/ 7440612 w 7616825"/>
                <a:gd name="connsiteY24" fmla="*/ 2684462 h 4894262"/>
                <a:gd name="connsiteX25" fmla="*/ 7231062 w 7616825"/>
                <a:gd name="connsiteY25" fmla="*/ 3446462 h 4894262"/>
                <a:gd name="connsiteX26" fmla="*/ 6850062 w 7616825"/>
                <a:gd name="connsiteY26" fmla="*/ 4894262 h 4894262"/>
                <a:gd name="connsiteX0" fmla="*/ 5773737 w 7635874"/>
                <a:gd name="connsiteY0" fmla="*/ 2841625 h 4899025"/>
                <a:gd name="connsiteX1" fmla="*/ 5078412 w 7635874"/>
                <a:gd name="connsiteY1" fmla="*/ 3937000 h 4899025"/>
                <a:gd name="connsiteX2" fmla="*/ 3230562 w 7635874"/>
                <a:gd name="connsiteY2" fmla="*/ 4460875 h 4899025"/>
                <a:gd name="connsiteX3" fmla="*/ 1525587 w 7635874"/>
                <a:gd name="connsiteY3" fmla="*/ 4441825 h 4899025"/>
                <a:gd name="connsiteX4" fmla="*/ 344487 w 7635874"/>
                <a:gd name="connsiteY4" fmla="*/ 3632200 h 4899025"/>
                <a:gd name="connsiteX5" fmla="*/ 1587 w 7635874"/>
                <a:gd name="connsiteY5" fmla="*/ 2279650 h 4899025"/>
                <a:gd name="connsiteX6" fmla="*/ 334962 w 7635874"/>
                <a:gd name="connsiteY6" fmla="*/ 593725 h 4899025"/>
                <a:gd name="connsiteX7" fmla="*/ 1944687 w 7635874"/>
                <a:gd name="connsiteY7" fmla="*/ 127000 h 4899025"/>
                <a:gd name="connsiteX8" fmla="*/ 3316287 w 7635874"/>
                <a:gd name="connsiteY8" fmla="*/ 412750 h 4899025"/>
                <a:gd name="connsiteX9" fmla="*/ 3763962 w 7635874"/>
                <a:gd name="connsiteY9" fmla="*/ 1517650 h 4899025"/>
                <a:gd name="connsiteX10" fmla="*/ 3573462 w 7635874"/>
                <a:gd name="connsiteY10" fmla="*/ 2079625 h 4899025"/>
                <a:gd name="connsiteX11" fmla="*/ 2506662 w 7635874"/>
                <a:gd name="connsiteY11" fmla="*/ 2308225 h 4899025"/>
                <a:gd name="connsiteX12" fmla="*/ 2201862 w 7635874"/>
                <a:gd name="connsiteY12" fmla="*/ 2593975 h 4899025"/>
                <a:gd name="connsiteX13" fmla="*/ 2735262 w 7635874"/>
                <a:gd name="connsiteY13" fmla="*/ 3146425 h 4899025"/>
                <a:gd name="connsiteX14" fmla="*/ 3725862 w 7635874"/>
                <a:gd name="connsiteY14" fmla="*/ 3336925 h 4899025"/>
                <a:gd name="connsiteX15" fmla="*/ 4564062 w 7635874"/>
                <a:gd name="connsiteY15" fmla="*/ 2994025 h 4899025"/>
                <a:gd name="connsiteX16" fmla="*/ 5068887 w 7635874"/>
                <a:gd name="connsiteY16" fmla="*/ 2355850 h 4899025"/>
                <a:gd name="connsiteX17" fmla="*/ 5173662 w 7635874"/>
                <a:gd name="connsiteY17" fmla="*/ 1546225 h 4899025"/>
                <a:gd name="connsiteX18" fmla="*/ 5402262 w 7635874"/>
                <a:gd name="connsiteY18" fmla="*/ 860425 h 4899025"/>
                <a:gd name="connsiteX19" fmla="*/ 5868987 w 7635874"/>
                <a:gd name="connsiteY19" fmla="*/ 136525 h 4899025"/>
                <a:gd name="connsiteX20" fmla="*/ 6469062 w 7635874"/>
                <a:gd name="connsiteY20" fmla="*/ 69850 h 4899025"/>
                <a:gd name="connsiteX21" fmla="*/ 7231062 w 7635874"/>
                <a:gd name="connsiteY21" fmla="*/ 555624 h 4899025"/>
                <a:gd name="connsiteX22" fmla="*/ 7583487 w 7635874"/>
                <a:gd name="connsiteY22" fmla="*/ 1127125 h 4899025"/>
                <a:gd name="connsiteX23" fmla="*/ 7545387 w 7635874"/>
                <a:gd name="connsiteY23" fmla="*/ 1993900 h 4899025"/>
                <a:gd name="connsiteX24" fmla="*/ 7440612 w 7635874"/>
                <a:gd name="connsiteY24" fmla="*/ 2689225 h 4899025"/>
                <a:gd name="connsiteX25" fmla="*/ 7231062 w 7635874"/>
                <a:gd name="connsiteY25" fmla="*/ 3451225 h 4899025"/>
                <a:gd name="connsiteX26" fmla="*/ 6850062 w 7635874"/>
                <a:gd name="connsiteY26" fmla="*/ 4899025 h 4899025"/>
                <a:gd name="connsiteX0" fmla="*/ 5773737 w 7554912"/>
                <a:gd name="connsiteY0" fmla="*/ 2841625 h 4899025"/>
                <a:gd name="connsiteX1" fmla="*/ 5078412 w 7554912"/>
                <a:gd name="connsiteY1" fmla="*/ 3937000 h 4899025"/>
                <a:gd name="connsiteX2" fmla="*/ 3230562 w 7554912"/>
                <a:gd name="connsiteY2" fmla="*/ 4460875 h 4899025"/>
                <a:gd name="connsiteX3" fmla="*/ 1525587 w 7554912"/>
                <a:gd name="connsiteY3" fmla="*/ 4441825 h 4899025"/>
                <a:gd name="connsiteX4" fmla="*/ 344487 w 7554912"/>
                <a:gd name="connsiteY4" fmla="*/ 3632200 h 4899025"/>
                <a:gd name="connsiteX5" fmla="*/ 1587 w 7554912"/>
                <a:gd name="connsiteY5" fmla="*/ 2279650 h 4899025"/>
                <a:gd name="connsiteX6" fmla="*/ 334962 w 7554912"/>
                <a:gd name="connsiteY6" fmla="*/ 593725 h 4899025"/>
                <a:gd name="connsiteX7" fmla="*/ 1944687 w 7554912"/>
                <a:gd name="connsiteY7" fmla="*/ 127000 h 4899025"/>
                <a:gd name="connsiteX8" fmla="*/ 3316287 w 7554912"/>
                <a:gd name="connsiteY8" fmla="*/ 412750 h 4899025"/>
                <a:gd name="connsiteX9" fmla="*/ 3763962 w 7554912"/>
                <a:gd name="connsiteY9" fmla="*/ 1517650 h 4899025"/>
                <a:gd name="connsiteX10" fmla="*/ 3573462 w 7554912"/>
                <a:gd name="connsiteY10" fmla="*/ 2079625 h 4899025"/>
                <a:gd name="connsiteX11" fmla="*/ 2506662 w 7554912"/>
                <a:gd name="connsiteY11" fmla="*/ 2308225 h 4899025"/>
                <a:gd name="connsiteX12" fmla="*/ 2201862 w 7554912"/>
                <a:gd name="connsiteY12" fmla="*/ 2593975 h 4899025"/>
                <a:gd name="connsiteX13" fmla="*/ 2735262 w 7554912"/>
                <a:gd name="connsiteY13" fmla="*/ 3146425 h 4899025"/>
                <a:gd name="connsiteX14" fmla="*/ 3725862 w 7554912"/>
                <a:gd name="connsiteY14" fmla="*/ 3336925 h 4899025"/>
                <a:gd name="connsiteX15" fmla="*/ 4564062 w 7554912"/>
                <a:gd name="connsiteY15" fmla="*/ 2994025 h 4899025"/>
                <a:gd name="connsiteX16" fmla="*/ 5068887 w 7554912"/>
                <a:gd name="connsiteY16" fmla="*/ 2355850 h 4899025"/>
                <a:gd name="connsiteX17" fmla="*/ 5173662 w 7554912"/>
                <a:gd name="connsiteY17" fmla="*/ 1546225 h 4899025"/>
                <a:gd name="connsiteX18" fmla="*/ 5402262 w 7554912"/>
                <a:gd name="connsiteY18" fmla="*/ 860425 h 4899025"/>
                <a:gd name="connsiteX19" fmla="*/ 5868987 w 7554912"/>
                <a:gd name="connsiteY19" fmla="*/ 136525 h 4899025"/>
                <a:gd name="connsiteX20" fmla="*/ 6469062 w 7554912"/>
                <a:gd name="connsiteY20" fmla="*/ 69850 h 4899025"/>
                <a:gd name="connsiteX21" fmla="*/ 7231062 w 7554912"/>
                <a:gd name="connsiteY21" fmla="*/ 555624 h 4899025"/>
                <a:gd name="connsiteX22" fmla="*/ 7383461 w 7554912"/>
                <a:gd name="connsiteY22" fmla="*/ 1089025 h 4899025"/>
                <a:gd name="connsiteX23" fmla="*/ 7545387 w 7554912"/>
                <a:gd name="connsiteY23" fmla="*/ 1993900 h 4899025"/>
                <a:gd name="connsiteX24" fmla="*/ 7440612 w 7554912"/>
                <a:gd name="connsiteY24" fmla="*/ 2689225 h 4899025"/>
                <a:gd name="connsiteX25" fmla="*/ 7231062 w 7554912"/>
                <a:gd name="connsiteY25" fmla="*/ 3451225 h 4899025"/>
                <a:gd name="connsiteX26" fmla="*/ 6850062 w 7554912"/>
                <a:gd name="connsiteY26" fmla="*/ 4899025 h 4899025"/>
                <a:gd name="connsiteX0" fmla="*/ 5773737 w 7453312"/>
                <a:gd name="connsiteY0" fmla="*/ 2841625 h 4899025"/>
                <a:gd name="connsiteX1" fmla="*/ 5078412 w 7453312"/>
                <a:gd name="connsiteY1" fmla="*/ 3937000 h 4899025"/>
                <a:gd name="connsiteX2" fmla="*/ 3230562 w 7453312"/>
                <a:gd name="connsiteY2" fmla="*/ 4460875 h 4899025"/>
                <a:gd name="connsiteX3" fmla="*/ 1525587 w 7453312"/>
                <a:gd name="connsiteY3" fmla="*/ 4441825 h 4899025"/>
                <a:gd name="connsiteX4" fmla="*/ 344487 w 7453312"/>
                <a:gd name="connsiteY4" fmla="*/ 3632200 h 4899025"/>
                <a:gd name="connsiteX5" fmla="*/ 1587 w 7453312"/>
                <a:gd name="connsiteY5" fmla="*/ 2279650 h 4899025"/>
                <a:gd name="connsiteX6" fmla="*/ 334962 w 7453312"/>
                <a:gd name="connsiteY6" fmla="*/ 593725 h 4899025"/>
                <a:gd name="connsiteX7" fmla="*/ 1944687 w 7453312"/>
                <a:gd name="connsiteY7" fmla="*/ 127000 h 4899025"/>
                <a:gd name="connsiteX8" fmla="*/ 3316287 w 7453312"/>
                <a:gd name="connsiteY8" fmla="*/ 412750 h 4899025"/>
                <a:gd name="connsiteX9" fmla="*/ 3763962 w 7453312"/>
                <a:gd name="connsiteY9" fmla="*/ 1517650 h 4899025"/>
                <a:gd name="connsiteX10" fmla="*/ 3573462 w 7453312"/>
                <a:gd name="connsiteY10" fmla="*/ 2079625 h 4899025"/>
                <a:gd name="connsiteX11" fmla="*/ 2506662 w 7453312"/>
                <a:gd name="connsiteY11" fmla="*/ 2308225 h 4899025"/>
                <a:gd name="connsiteX12" fmla="*/ 2201862 w 7453312"/>
                <a:gd name="connsiteY12" fmla="*/ 2593975 h 4899025"/>
                <a:gd name="connsiteX13" fmla="*/ 2735262 w 7453312"/>
                <a:gd name="connsiteY13" fmla="*/ 3146425 h 4899025"/>
                <a:gd name="connsiteX14" fmla="*/ 3725862 w 7453312"/>
                <a:gd name="connsiteY14" fmla="*/ 3336925 h 4899025"/>
                <a:gd name="connsiteX15" fmla="*/ 4564062 w 7453312"/>
                <a:gd name="connsiteY15" fmla="*/ 2994025 h 4899025"/>
                <a:gd name="connsiteX16" fmla="*/ 5068887 w 7453312"/>
                <a:gd name="connsiteY16" fmla="*/ 2355850 h 4899025"/>
                <a:gd name="connsiteX17" fmla="*/ 5173662 w 7453312"/>
                <a:gd name="connsiteY17" fmla="*/ 1546225 h 4899025"/>
                <a:gd name="connsiteX18" fmla="*/ 5402262 w 7453312"/>
                <a:gd name="connsiteY18" fmla="*/ 860425 h 4899025"/>
                <a:gd name="connsiteX19" fmla="*/ 5868987 w 7453312"/>
                <a:gd name="connsiteY19" fmla="*/ 136525 h 4899025"/>
                <a:gd name="connsiteX20" fmla="*/ 6469062 w 7453312"/>
                <a:gd name="connsiteY20" fmla="*/ 69850 h 4899025"/>
                <a:gd name="connsiteX21" fmla="*/ 7231062 w 7453312"/>
                <a:gd name="connsiteY21" fmla="*/ 555624 h 4899025"/>
                <a:gd name="connsiteX22" fmla="*/ 7383461 w 7453312"/>
                <a:gd name="connsiteY22" fmla="*/ 1089025 h 4899025"/>
                <a:gd name="connsiteX23" fmla="*/ 7307261 w 7453312"/>
                <a:gd name="connsiteY23" fmla="*/ 1851025 h 4899025"/>
                <a:gd name="connsiteX24" fmla="*/ 7440612 w 7453312"/>
                <a:gd name="connsiteY24" fmla="*/ 2689225 h 4899025"/>
                <a:gd name="connsiteX25" fmla="*/ 7231062 w 7453312"/>
                <a:gd name="connsiteY25" fmla="*/ 3451225 h 4899025"/>
                <a:gd name="connsiteX26" fmla="*/ 6850062 w 7453312"/>
                <a:gd name="connsiteY26" fmla="*/ 4899025 h 4899025"/>
                <a:gd name="connsiteX0" fmla="*/ 5773737 w 7396161"/>
                <a:gd name="connsiteY0" fmla="*/ 2841625 h 4899025"/>
                <a:gd name="connsiteX1" fmla="*/ 5078412 w 7396161"/>
                <a:gd name="connsiteY1" fmla="*/ 3937000 h 4899025"/>
                <a:gd name="connsiteX2" fmla="*/ 3230562 w 7396161"/>
                <a:gd name="connsiteY2" fmla="*/ 4460875 h 4899025"/>
                <a:gd name="connsiteX3" fmla="*/ 1525587 w 7396161"/>
                <a:gd name="connsiteY3" fmla="*/ 4441825 h 4899025"/>
                <a:gd name="connsiteX4" fmla="*/ 344487 w 7396161"/>
                <a:gd name="connsiteY4" fmla="*/ 3632200 h 4899025"/>
                <a:gd name="connsiteX5" fmla="*/ 1587 w 7396161"/>
                <a:gd name="connsiteY5" fmla="*/ 2279650 h 4899025"/>
                <a:gd name="connsiteX6" fmla="*/ 334962 w 7396161"/>
                <a:gd name="connsiteY6" fmla="*/ 593725 h 4899025"/>
                <a:gd name="connsiteX7" fmla="*/ 1944687 w 7396161"/>
                <a:gd name="connsiteY7" fmla="*/ 127000 h 4899025"/>
                <a:gd name="connsiteX8" fmla="*/ 3316287 w 7396161"/>
                <a:gd name="connsiteY8" fmla="*/ 412750 h 4899025"/>
                <a:gd name="connsiteX9" fmla="*/ 3763962 w 7396161"/>
                <a:gd name="connsiteY9" fmla="*/ 1517650 h 4899025"/>
                <a:gd name="connsiteX10" fmla="*/ 3573462 w 7396161"/>
                <a:gd name="connsiteY10" fmla="*/ 2079625 h 4899025"/>
                <a:gd name="connsiteX11" fmla="*/ 2506662 w 7396161"/>
                <a:gd name="connsiteY11" fmla="*/ 2308225 h 4899025"/>
                <a:gd name="connsiteX12" fmla="*/ 2201862 w 7396161"/>
                <a:gd name="connsiteY12" fmla="*/ 2593975 h 4899025"/>
                <a:gd name="connsiteX13" fmla="*/ 2735262 w 7396161"/>
                <a:gd name="connsiteY13" fmla="*/ 3146425 h 4899025"/>
                <a:gd name="connsiteX14" fmla="*/ 3725862 w 7396161"/>
                <a:gd name="connsiteY14" fmla="*/ 3336925 h 4899025"/>
                <a:gd name="connsiteX15" fmla="*/ 4564062 w 7396161"/>
                <a:gd name="connsiteY15" fmla="*/ 2994025 h 4899025"/>
                <a:gd name="connsiteX16" fmla="*/ 5068887 w 7396161"/>
                <a:gd name="connsiteY16" fmla="*/ 2355850 h 4899025"/>
                <a:gd name="connsiteX17" fmla="*/ 5173662 w 7396161"/>
                <a:gd name="connsiteY17" fmla="*/ 1546225 h 4899025"/>
                <a:gd name="connsiteX18" fmla="*/ 5402262 w 7396161"/>
                <a:gd name="connsiteY18" fmla="*/ 860425 h 4899025"/>
                <a:gd name="connsiteX19" fmla="*/ 5868987 w 7396161"/>
                <a:gd name="connsiteY19" fmla="*/ 136525 h 4899025"/>
                <a:gd name="connsiteX20" fmla="*/ 6469062 w 7396161"/>
                <a:gd name="connsiteY20" fmla="*/ 69850 h 4899025"/>
                <a:gd name="connsiteX21" fmla="*/ 7231062 w 7396161"/>
                <a:gd name="connsiteY21" fmla="*/ 555624 h 4899025"/>
                <a:gd name="connsiteX22" fmla="*/ 7383461 w 7396161"/>
                <a:gd name="connsiteY22" fmla="*/ 1089025 h 4899025"/>
                <a:gd name="connsiteX23" fmla="*/ 7307261 w 7396161"/>
                <a:gd name="connsiteY23" fmla="*/ 1851025 h 4899025"/>
                <a:gd name="connsiteX24" fmla="*/ 7307261 w 7396161"/>
                <a:gd name="connsiteY24" fmla="*/ 2689225 h 4899025"/>
                <a:gd name="connsiteX25" fmla="*/ 7231062 w 7396161"/>
                <a:gd name="connsiteY25" fmla="*/ 3451225 h 4899025"/>
                <a:gd name="connsiteX26" fmla="*/ 6850062 w 7396161"/>
                <a:gd name="connsiteY26" fmla="*/ 4899025 h 4899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396161" h="4899025">
                  <a:moveTo>
                    <a:pt x="5773737" y="2841625"/>
                  </a:moveTo>
                  <a:cubicBezTo>
                    <a:pt x="5638005" y="3254375"/>
                    <a:pt x="5502274" y="3667125"/>
                    <a:pt x="5078412" y="3937000"/>
                  </a:cubicBezTo>
                  <a:cubicBezTo>
                    <a:pt x="4654550" y="4206875"/>
                    <a:pt x="3822699" y="4376738"/>
                    <a:pt x="3230562" y="4460875"/>
                  </a:cubicBezTo>
                  <a:cubicBezTo>
                    <a:pt x="2638425" y="4545012"/>
                    <a:pt x="2006600" y="4579938"/>
                    <a:pt x="1525587" y="4441825"/>
                  </a:cubicBezTo>
                  <a:cubicBezTo>
                    <a:pt x="1044575" y="4303713"/>
                    <a:pt x="598487" y="3992562"/>
                    <a:pt x="344487" y="3632200"/>
                  </a:cubicBezTo>
                  <a:cubicBezTo>
                    <a:pt x="90487" y="3271838"/>
                    <a:pt x="3174" y="2786062"/>
                    <a:pt x="1587" y="2279650"/>
                  </a:cubicBezTo>
                  <a:cubicBezTo>
                    <a:pt x="0" y="1773238"/>
                    <a:pt x="11112" y="952500"/>
                    <a:pt x="334962" y="593725"/>
                  </a:cubicBezTo>
                  <a:cubicBezTo>
                    <a:pt x="658812" y="234950"/>
                    <a:pt x="1447800" y="157163"/>
                    <a:pt x="1944687" y="127000"/>
                  </a:cubicBezTo>
                  <a:cubicBezTo>
                    <a:pt x="2441575" y="96838"/>
                    <a:pt x="3013075" y="180975"/>
                    <a:pt x="3316287" y="412750"/>
                  </a:cubicBezTo>
                  <a:cubicBezTo>
                    <a:pt x="3619499" y="644525"/>
                    <a:pt x="3721100" y="1239838"/>
                    <a:pt x="3763962" y="1517650"/>
                  </a:cubicBezTo>
                  <a:cubicBezTo>
                    <a:pt x="3806825" y="1795463"/>
                    <a:pt x="3783012" y="1947863"/>
                    <a:pt x="3573462" y="2079625"/>
                  </a:cubicBezTo>
                  <a:cubicBezTo>
                    <a:pt x="3363912" y="2211387"/>
                    <a:pt x="2735262" y="2222500"/>
                    <a:pt x="2506662" y="2308225"/>
                  </a:cubicBezTo>
                  <a:cubicBezTo>
                    <a:pt x="2278062" y="2393950"/>
                    <a:pt x="2163762" y="2454275"/>
                    <a:pt x="2201862" y="2593975"/>
                  </a:cubicBezTo>
                  <a:cubicBezTo>
                    <a:pt x="2239962" y="2733675"/>
                    <a:pt x="2481262" y="3022600"/>
                    <a:pt x="2735262" y="3146425"/>
                  </a:cubicBezTo>
                  <a:cubicBezTo>
                    <a:pt x="2989262" y="3270250"/>
                    <a:pt x="3421062" y="3362325"/>
                    <a:pt x="3725862" y="3336925"/>
                  </a:cubicBezTo>
                  <a:cubicBezTo>
                    <a:pt x="4030662" y="3311525"/>
                    <a:pt x="4340225" y="3157537"/>
                    <a:pt x="4564062" y="2994025"/>
                  </a:cubicBezTo>
                  <a:cubicBezTo>
                    <a:pt x="4787899" y="2830513"/>
                    <a:pt x="4967287" y="2597150"/>
                    <a:pt x="5068887" y="2355850"/>
                  </a:cubicBezTo>
                  <a:cubicBezTo>
                    <a:pt x="5170487" y="2114550"/>
                    <a:pt x="5118100" y="1795462"/>
                    <a:pt x="5173662" y="1546225"/>
                  </a:cubicBezTo>
                  <a:cubicBezTo>
                    <a:pt x="5229224" y="1296988"/>
                    <a:pt x="5286375" y="1095375"/>
                    <a:pt x="5402262" y="860425"/>
                  </a:cubicBezTo>
                  <a:cubicBezTo>
                    <a:pt x="5518150" y="625475"/>
                    <a:pt x="5691187" y="268287"/>
                    <a:pt x="5868987" y="136525"/>
                  </a:cubicBezTo>
                  <a:cubicBezTo>
                    <a:pt x="6046787" y="4763"/>
                    <a:pt x="6242050" y="0"/>
                    <a:pt x="6469062" y="69850"/>
                  </a:cubicBezTo>
                  <a:cubicBezTo>
                    <a:pt x="6696075" y="139700"/>
                    <a:pt x="7078662" y="385762"/>
                    <a:pt x="7231062" y="555624"/>
                  </a:cubicBezTo>
                  <a:cubicBezTo>
                    <a:pt x="7383462" y="725486"/>
                    <a:pt x="7370761" y="873125"/>
                    <a:pt x="7383461" y="1089025"/>
                  </a:cubicBezTo>
                  <a:cubicBezTo>
                    <a:pt x="7396161" y="1304925"/>
                    <a:pt x="7319961" y="1584325"/>
                    <a:pt x="7307261" y="1851025"/>
                  </a:cubicBezTo>
                  <a:cubicBezTo>
                    <a:pt x="7294561" y="2117725"/>
                    <a:pt x="7319961" y="2422525"/>
                    <a:pt x="7307261" y="2689225"/>
                  </a:cubicBezTo>
                  <a:cubicBezTo>
                    <a:pt x="7294561" y="2955925"/>
                    <a:pt x="7307262" y="3082925"/>
                    <a:pt x="7231062" y="3451225"/>
                  </a:cubicBezTo>
                  <a:cubicBezTo>
                    <a:pt x="7154862" y="3819525"/>
                    <a:pt x="6884193" y="4736306"/>
                    <a:pt x="6850062" y="4899025"/>
                  </a:cubicBezTo>
                </a:path>
              </a:pathLst>
            </a:custGeom>
            <a:ln w="101600">
              <a:solidFill>
                <a:srgbClr val="FFFF99"/>
              </a:solidFill>
            </a:ln>
            <a:scene3d>
              <a:camera prst="orthographicFront"/>
              <a:lightRig rig="freezing" dir="t"/>
            </a:scene3d>
            <a:sp3d prstMaterial="flat"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828829" y="2971803"/>
              <a:ext cx="1828800" cy="1828800"/>
            </a:xfrm>
            <a:prstGeom prst="ellipse">
              <a:avLst/>
            </a:prstGeom>
            <a:solidFill>
              <a:srgbClr val="D06F0E"/>
            </a:solid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erdana" pitchFamily="34" charset="0"/>
                </a:rPr>
                <a:t>Mid-Point Public Meeting</a:t>
              </a:r>
              <a:endParaRPr lang="en-US" sz="10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</a:endParaRPr>
            </a:p>
            <a:p>
              <a:pPr algn="ctr"/>
              <a:endParaRPr lang="en-US" sz="10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</a:endParaRPr>
            </a:p>
            <a:p>
              <a:pPr algn="ctr"/>
              <a:r>
                <a:rPr lang="en-US" sz="1200" b="1" i="1" dirty="0" smtClean="0">
                  <a:solidFill>
                    <a:srgbClr val="FFFF6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erdana" pitchFamily="34" charset="0"/>
                </a:rPr>
                <a:t>June 9, 2010</a:t>
              </a:r>
            </a:p>
            <a:p>
              <a:pPr algn="ctr"/>
              <a:endParaRPr lang="en-US" sz="1000" b="1" i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</a:endParaRPr>
            </a:p>
            <a:p>
              <a:pPr algn="ctr"/>
              <a:r>
                <a:rPr lang="en-US" sz="800" b="1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erdana" pitchFamily="34" charset="0"/>
                </a:rPr>
                <a:t>Progress Report &amp;</a:t>
              </a:r>
              <a:endParaRPr lang="en-US" sz="8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en-US" sz="800" b="1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erdana" pitchFamily="34" charset="0"/>
                </a:rPr>
                <a:t>Preliminary Transportation Analysis</a:t>
              </a:r>
            </a:p>
          </p:txBody>
        </p:sp>
        <p:grpSp>
          <p:nvGrpSpPr>
            <p:cNvPr id="2" name="Group 38"/>
            <p:cNvGrpSpPr/>
            <p:nvPr/>
          </p:nvGrpSpPr>
          <p:grpSpPr>
            <a:xfrm>
              <a:off x="3840488" y="2971805"/>
              <a:ext cx="1453896" cy="1481328"/>
              <a:chOff x="4038120" y="380776"/>
              <a:chExt cx="1456410" cy="1485424"/>
            </a:xfrm>
            <a:solidFill>
              <a:srgbClr val="529067"/>
            </a:solidFill>
            <a:scene3d>
              <a:camera prst="orthographicFront"/>
              <a:lightRig rig="threePt" dir="t"/>
            </a:scene3d>
          </p:grpSpPr>
          <p:sp>
            <p:nvSpPr>
              <p:cNvPr id="39" name="Oval 4"/>
              <p:cNvSpPr/>
              <p:nvPr/>
            </p:nvSpPr>
            <p:spPr>
              <a:xfrm>
                <a:off x="4144763" y="610008"/>
                <a:ext cx="1243124" cy="1050354"/>
              </a:xfrm>
              <a:prstGeom prst="rect">
                <a:avLst/>
              </a:prstGeom>
              <a:noFill/>
              <a:ln w="38100">
                <a:noFill/>
              </a:ln>
              <a:sp3d>
                <a:bevelT w="152400" h="50800" prst="softRound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00" b="1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Meeting #9</a:t>
                </a:r>
              </a:p>
              <a:p>
                <a:pPr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b="1" i="1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June 23, 2010</a:t>
                </a:r>
              </a:p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b="1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7</a:t>
                </a:r>
                <a:r>
                  <a:rPr lang="en-US" sz="1050" b="1" baseline="30000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th</a:t>
                </a:r>
                <a:r>
                  <a:rPr lang="en-US" sz="1050" b="1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 Street Land Use &amp; Transportation</a:t>
                </a:r>
                <a:endParaRPr lang="en-US" sz="1050" b="1" i="1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erdana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4038120" y="380776"/>
                <a:ext cx="1456410" cy="1485424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p3d>
                <a:bevelT w="152400" h="50800" prst="softRound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</p:grpSp>
        <p:grpSp>
          <p:nvGrpSpPr>
            <p:cNvPr id="3" name="Group 26"/>
            <p:cNvGrpSpPr/>
            <p:nvPr/>
          </p:nvGrpSpPr>
          <p:grpSpPr>
            <a:xfrm>
              <a:off x="365806" y="4526268"/>
              <a:ext cx="1456410" cy="1485424"/>
              <a:chOff x="496640" y="3099729"/>
              <a:chExt cx="1456410" cy="1485424"/>
            </a:xfrm>
            <a:solidFill>
              <a:srgbClr val="4A855E"/>
            </a:solidFill>
            <a:effectLst/>
            <a:scene3d>
              <a:camera prst="orthographicFront"/>
              <a:lightRig rig="threePt" dir="t"/>
            </a:scene3d>
          </p:grpSpPr>
          <p:sp>
            <p:nvSpPr>
              <p:cNvPr id="18" name="Oval 17"/>
              <p:cNvSpPr/>
              <p:nvPr/>
            </p:nvSpPr>
            <p:spPr>
              <a:xfrm>
                <a:off x="496640" y="3099729"/>
                <a:ext cx="1456410" cy="1485424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p3d>
                <a:bevelT w="152400" h="50800" prst="softRound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9" name="Oval 4"/>
              <p:cNvSpPr/>
              <p:nvPr/>
            </p:nvSpPr>
            <p:spPr>
              <a:xfrm>
                <a:off x="679518" y="3374046"/>
                <a:ext cx="1029838" cy="1050354"/>
              </a:xfrm>
              <a:prstGeom prst="rect">
                <a:avLst/>
              </a:prstGeom>
              <a:noFill/>
              <a:ln w="38100">
                <a:noFill/>
              </a:ln>
              <a:effectLst/>
              <a:sp3d>
                <a:bevelT w="152400" h="50800" prst="softRound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00" b="1" kern="1200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Meeting #4</a:t>
                </a:r>
              </a:p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00" b="1" kern="1200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 </a:t>
                </a:r>
                <a:r>
                  <a:rPr lang="en-US" sz="900" b="1" i="1" kern="1200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Jan. 6, 2010</a:t>
                </a:r>
              </a:p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800" b="1" i="1" kern="1200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 </a:t>
                </a:r>
                <a:r>
                  <a:rPr lang="en-US" sz="900" b="1" kern="1200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Parks/Open Space</a:t>
                </a:r>
              </a:p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900" b="1" kern="1200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 Greenways</a:t>
                </a:r>
              </a:p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900" b="1" kern="1200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 Environment</a:t>
                </a:r>
                <a:endParaRPr lang="en-US" sz="900" b="1" kern="1200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grpSp>
          <p:nvGrpSpPr>
            <p:cNvPr id="8" name="Group 29"/>
            <p:cNvGrpSpPr/>
            <p:nvPr/>
          </p:nvGrpSpPr>
          <p:grpSpPr>
            <a:xfrm>
              <a:off x="182928" y="2880366"/>
              <a:ext cx="1456410" cy="1485424"/>
              <a:chOff x="324630" y="1977072"/>
              <a:chExt cx="1456410" cy="1485424"/>
            </a:xfrm>
            <a:solidFill>
              <a:srgbClr val="4A855E"/>
            </a:solidFill>
            <a:effectLst/>
            <a:scene3d>
              <a:camera prst="orthographicFront"/>
              <a:lightRig rig="threePt" dir="t"/>
            </a:scene3d>
          </p:grpSpPr>
          <p:sp>
            <p:nvSpPr>
              <p:cNvPr id="21" name="Oval 20"/>
              <p:cNvSpPr/>
              <p:nvPr/>
            </p:nvSpPr>
            <p:spPr>
              <a:xfrm>
                <a:off x="324630" y="1977072"/>
                <a:ext cx="1456410" cy="1485424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p3d>
                <a:bevelT w="152400" h="50800" prst="softRound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22" name="Oval 4"/>
              <p:cNvSpPr/>
              <p:nvPr/>
            </p:nvSpPr>
            <p:spPr>
              <a:xfrm>
                <a:off x="537916" y="2194607"/>
                <a:ext cx="1029838" cy="1050354"/>
              </a:xfrm>
              <a:prstGeom prst="rect">
                <a:avLst/>
              </a:prstGeom>
              <a:noFill/>
              <a:ln w="38100">
                <a:noFill/>
              </a:ln>
              <a:sp3d>
                <a:bevelT w="152400" h="50800" prst="softRound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00" b="1" kern="1200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Meeting #5</a:t>
                </a:r>
                <a:r>
                  <a:rPr lang="en-US" sz="1200" b="1" kern="1200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  </a:t>
                </a:r>
              </a:p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900" b="1" i="1" kern="1200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Feb. 3, 2010</a:t>
                </a:r>
              </a:p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00" b="1" kern="1200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Land Use </a:t>
                </a:r>
                <a:endParaRPr lang="en-US" sz="1000" b="1" kern="12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grpSp>
          <p:nvGrpSpPr>
            <p:cNvPr id="11" name="Group 32"/>
            <p:cNvGrpSpPr/>
            <p:nvPr/>
          </p:nvGrpSpPr>
          <p:grpSpPr>
            <a:xfrm>
              <a:off x="365806" y="1234464"/>
              <a:ext cx="1456410" cy="1485424"/>
              <a:chOff x="877593" y="534368"/>
              <a:chExt cx="1456410" cy="1485424"/>
            </a:xfrm>
            <a:solidFill>
              <a:srgbClr val="4A855E"/>
            </a:solidFill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24" name="Oval 23"/>
              <p:cNvSpPr/>
              <p:nvPr/>
            </p:nvSpPr>
            <p:spPr>
              <a:xfrm>
                <a:off x="877593" y="534368"/>
                <a:ext cx="1456410" cy="1485424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25" name="Oval 4"/>
              <p:cNvSpPr/>
              <p:nvPr/>
            </p:nvSpPr>
            <p:spPr>
              <a:xfrm>
                <a:off x="1106193" y="762968"/>
                <a:ext cx="1029838" cy="1050354"/>
              </a:xfrm>
              <a:prstGeom prst="rect">
                <a:avLst/>
              </a:prstGeom>
              <a:noFill/>
              <a:ln w="38100"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00" b="1" kern="1200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Meeting #6</a:t>
                </a:r>
                <a:r>
                  <a:rPr lang="en-US" sz="1200" b="1" kern="1200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  </a:t>
                </a:r>
              </a:p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900" b="1" i="1" kern="1200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March 3, 2010</a:t>
                </a:r>
              </a:p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00" b="1" kern="1200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Community Design </a:t>
                </a:r>
                <a:endParaRPr lang="en-US" sz="1000" b="1" kern="12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grpSp>
          <p:nvGrpSpPr>
            <p:cNvPr id="14" name="Group 42"/>
            <p:cNvGrpSpPr/>
            <p:nvPr/>
          </p:nvGrpSpPr>
          <p:grpSpPr>
            <a:xfrm>
              <a:off x="1920269" y="868708"/>
              <a:ext cx="1456410" cy="1485424"/>
              <a:chOff x="2362200" y="914400"/>
              <a:chExt cx="1456410" cy="1485424"/>
            </a:xfrm>
            <a:solidFill>
              <a:srgbClr val="529067"/>
            </a:solidFill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27" name="Oval 26"/>
              <p:cNvSpPr/>
              <p:nvPr/>
            </p:nvSpPr>
            <p:spPr>
              <a:xfrm>
                <a:off x="2362200" y="914400"/>
                <a:ext cx="1456410" cy="1485424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28" name="Oval 4"/>
              <p:cNvSpPr/>
              <p:nvPr/>
            </p:nvSpPr>
            <p:spPr>
              <a:xfrm>
                <a:off x="2511248" y="1131935"/>
                <a:ext cx="1158314" cy="1050354"/>
              </a:xfrm>
              <a:prstGeom prst="rect">
                <a:avLst/>
              </a:prstGeom>
              <a:noFill/>
              <a:ln w="38100"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00" b="1" kern="1200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Meeting #7  </a:t>
                </a:r>
              </a:p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 b="1" i="1" kern="1200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April 7, 2010</a:t>
                </a:r>
              </a:p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00" b="1" kern="1200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Land Use</a:t>
                </a:r>
                <a:endParaRPr lang="en-US" sz="1000" b="1" kern="1200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grpSp>
          <p:nvGrpSpPr>
            <p:cNvPr id="17" name="Group 38"/>
            <p:cNvGrpSpPr/>
            <p:nvPr/>
          </p:nvGrpSpPr>
          <p:grpSpPr>
            <a:xfrm>
              <a:off x="3505200" y="1371600"/>
              <a:ext cx="1456410" cy="1485424"/>
              <a:chOff x="4038120" y="380776"/>
              <a:chExt cx="1456410" cy="1485424"/>
            </a:xfrm>
            <a:solidFill>
              <a:srgbClr val="00B050"/>
            </a:solidFill>
          </p:grpSpPr>
          <p:sp>
            <p:nvSpPr>
              <p:cNvPr id="30" name="Oval 29"/>
              <p:cNvSpPr/>
              <p:nvPr/>
            </p:nvSpPr>
            <p:spPr>
              <a:xfrm>
                <a:off x="4038120" y="380776"/>
                <a:ext cx="1456410" cy="1485424"/>
              </a:xfrm>
              <a:prstGeom prst="ellipse">
                <a:avLst/>
              </a:prstGeom>
              <a:solidFill>
                <a:srgbClr val="529067"/>
              </a:solidFill>
              <a:ln w="38100">
                <a:solidFill>
                  <a:schemeClr val="tx1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31" name="Oval 4"/>
              <p:cNvSpPr/>
              <p:nvPr/>
            </p:nvSpPr>
            <p:spPr>
              <a:xfrm>
                <a:off x="4190520" y="609376"/>
                <a:ext cx="1158314" cy="1050354"/>
              </a:xfrm>
              <a:prstGeom prst="rect">
                <a:avLst/>
              </a:prstGeom>
              <a:noFill/>
              <a:ln w="38100"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00" b="1" kern="1200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Meeting #8</a:t>
                </a:r>
              </a:p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 b="1" i="1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May 5, 2010</a:t>
                </a:r>
              </a:p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00" b="1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Land Use</a:t>
                </a:r>
              </a:p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00" b="1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Transportation Concepts</a:t>
                </a:r>
                <a:endParaRPr lang="en-US" sz="1000" b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grpSp>
          <p:nvGrpSpPr>
            <p:cNvPr id="20" name="Group 23"/>
            <p:cNvGrpSpPr/>
            <p:nvPr/>
          </p:nvGrpSpPr>
          <p:grpSpPr>
            <a:xfrm>
              <a:off x="1737391" y="5181600"/>
              <a:ext cx="1456410" cy="1485424"/>
              <a:chOff x="2472708" y="4102830"/>
              <a:chExt cx="1456410" cy="1485424"/>
            </a:xfrm>
            <a:solidFill>
              <a:srgbClr val="4A855E"/>
            </a:solidFill>
            <a:scene3d>
              <a:camera prst="orthographicFront"/>
              <a:lightRig rig="threePt" dir="t"/>
            </a:scene3d>
          </p:grpSpPr>
          <p:sp>
            <p:nvSpPr>
              <p:cNvPr id="15" name="Oval 14"/>
              <p:cNvSpPr/>
              <p:nvPr/>
            </p:nvSpPr>
            <p:spPr>
              <a:xfrm>
                <a:off x="2472708" y="4102830"/>
                <a:ext cx="1456410" cy="1485424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p3d>
                <a:bevelT w="152400" h="50800" prst="softRound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6" name="Oval 4"/>
              <p:cNvSpPr/>
              <p:nvPr/>
            </p:nvSpPr>
            <p:spPr>
              <a:xfrm>
                <a:off x="2685994" y="4320365"/>
                <a:ext cx="1029838" cy="1050354"/>
              </a:xfrm>
              <a:prstGeom prst="rect">
                <a:avLst/>
              </a:prstGeom>
              <a:noFill/>
              <a:ln w="38100">
                <a:noFill/>
              </a:ln>
              <a:sp3d>
                <a:bevelT w="152400" h="50800" prst="softRound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00" b="1" kern="1200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Meeting #3</a:t>
                </a:r>
                <a:r>
                  <a:rPr lang="en-US" sz="800" b="1" kern="1200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 </a:t>
                </a:r>
              </a:p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900" b="1" kern="1200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D</a:t>
                </a:r>
                <a:r>
                  <a:rPr lang="en-US" sz="900" b="1" i="1" kern="1200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ec. 2, 2009</a:t>
                </a:r>
              </a:p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700" b="1" i="1" kern="1200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 </a:t>
                </a:r>
                <a:r>
                  <a:rPr lang="en-US" sz="700" b="1" kern="1200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Plan Process Issues </a:t>
                </a:r>
              </a:p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700" b="1" kern="1200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Transit Corridor Update </a:t>
                </a:r>
              </a:p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700" b="1" kern="1200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Transportation Issues and Analysis</a:t>
                </a:r>
                <a:endParaRPr lang="en-US" sz="700" b="1" kern="12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grpSp>
          <p:nvGrpSpPr>
            <p:cNvPr id="23" name="Group 20"/>
            <p:cNvGrpSpPr/>
            <p:nvPr/>
          </p:nvGrpSpPr>
          <p:grpSpPr>
            <a:xfrm>
              <a:off x="3291854" y="5074902"/>
              <a:ext cx="1456410" cy="1485424"/>
              <a:chOff x="3991621" y="3495978"/>
              <a:chExt cx="1456410" cy="1485424"/>
            </a:xfrm>
            <a:solidFill>
              <a:srgbClr val="4A855E"/>
            </a:solidFill>
            <a:scene3d>
              <a:camera prst="orthographicFront"/>
              <a:lightRig rig="threePt" dir="t"/>
            </a:scene3d>
          </p:grpSpPr>
          <p:sp>
            <p:nvSpPr>
              <p:cNvPr id="12" name="Oval 11"/>
              <p:cNvSpPr/>
              <p:nvPr/>
            </p:nvSpPr>
            <p:spPr>
              <a:xfrm>
                <a:off x="3991621" y="3495978"/>
                <a:ext cx="1456410" cy="1485424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p3d>
                <a:bevelT w="152400" h="50800" prst="softRound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3" name="Oval 4"/>
              <p:cNvSpPr/>
              <p:nvPr/>
            </p:nvSpPr>
            <p:spPr>
              <a:xfrm>
                <a:off x="4204907" y="3713513"/>
                <a:ext cx="1029838" cy="1050354"/>
              </a:xfrm>
              <a:prstGeom prst="rect">
                <a:avLst/>
              </a:prstGeom>
              <a:noFill/>
              <a:ln w="38100">
                <a:noFill/>
              </a:ln>
              <a:sp3d>
                <a:bevelT w="152400" h="50800" prst="softRound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00" b="1" kern="1200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Meeting #2</a:t>
                </a:r>
              </a:p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900" b="1" i="1" kern="1200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Nov. 4, 2009</a:t>
                </a:r>
              </a:p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800" b="1" kern="1200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Vision Statement</a:t>
                </a:r>
              </a:p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800" b="1" kern="1200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Introduction to Land Use</a:t>
                </a:r>
                <a:endParaRPr lang="en-US" sz="800" b="1" kern="12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grpSp>
          <p:nvGrpSpPr>
            <p:cNvPr id="26" name="Group 12"/>
            <p:cNvGrpSpPr/>
            <p:nvPr/>
          </p:nvGrpSpPr>
          <p:grpSpPr>
            <a:xfrm>
              <a:off x="4846317" y="4800585"/>
              <a:ext cx="1456410" cy="1485424"/>
              <a:chOff x="4620761" y="1977073"/>
              <a:chExt cx="1456410" cy="1485424"/>
            </a:xfrm>
            <a:solidFill>
              <a:srgbClr val="4A855E"/>
            </a:solidFill>
            <a:scene3d>
              <a:camera prst="orthographicFront"/>
              <a:lightRig rig="threePt" dir="t"/>
            </a:scene3d>
          </p:grpSpPr>
          <p:sp>
            <p:nvSpPr>
              <p:cNvPr id="9" name="Oval 8"/>
              <p:cNvSpPr/>
              <p:nvPr/>
            </p:nvSpPr>
            <p:spPr>
              <a:xfrm>
                <a:off x="4620761" y="1977073"/>
                <a:ext cx="1456410" cy="1485424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p3d>
                <a:bevelT w="152400" h="50800" prst="softRound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0" name="Oval 4"/>
              <p:cNvSpPr/>
              <p:nvPr/>
            </p:nvSpPr>
            <p:spPr>
              <a:xfrm>
                <a:off x="4834047" y="2194608"/>
                <a:ext cx="1029838" cy="1050354"/>
              </a:xfrm>
              <a:prstGeom prst="rect">
                <a:avLst/>
              </a:prstGeom>
              <a:noFill/>
              <a:ln w="38100">
                <a:noFill/>
              </a:ln>
              <a:sp3d>
                <a:bevelT w="152400" h="50800" prst="softRound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00" b="1" kern="1200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Meeting #1</a:t>
                </a:r>
                <a:r>
                  <a:rPr lang="en-US" sz="600" b="1" kern="1200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 </a:t>
                </a:r>
              </a:p>
              <a:p>
                <a:pPr lvl="0" algn="ctr" defTabSz="4445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900" b="1" i="1" kern="1200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Oct. 14, 2009</a:t>
                </a:r>
              </a:p>
              <a:p>
                <a:pPr lvl="0" algn="ctr" defTabSz="4445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800" b="1" i="1" kern="1200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 </a:t>
                </a:r>
                <a:r>
                  <a:rPr lang="en-US" sz="800" b="1" kern="1200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Introduction</a:t>
                </a:r>
              </a:p>
              <a:p>
                <a:pPr lvl="0" algn="ctr" defTabSz="4445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800" b="1" kern="1200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Issue Identification</a:t>
                </a:r>
              </a:p>
              <a:p>
                <a:pPr lvl="0" algn="ctr" defTabSz="4445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800" b="1" kern="1200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 Vision Statement</a:t>
                </a:r>
                <a:endParaRPr lang="en-US" sz="800" b="1" kern="12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61" name="Oval 60"/>
            <p:cNvSpPr/>
            <p:nvPr/>
          </p:nvSpPr>
          <p:spPr>
            <a:xfrm>
              <a:off x="5943600" y="3886200"/>
              <a:ext cx="1143000" cy="1143000"/>
            </a:xfrm>
            <a:prstGeom prst="ellipse">
              <a:avLst/>
            </a:prstGeom>
            <a:solidFill>
              <a:srgbClr val="006A4F"/>
            </a:solidFill>
            <a:ln w="38100"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erdana" pitchFamily="34" charset="0"/>
                </a:rPr>
                <a:t>Kickoff Meeting</a:t>
              </a:r>
            </a:p>
            <a:p>
              <a:pPr algn="ctr"/>
              <a:endParaRPr lang="en-US" sz="8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</a:endParaRPr>
            </a:p>
            <a:p>
              <a:pPr algn="ctr"/>
              <a:r>
                <a:rPr lang="en-US" sz="800" b="1" i="1" dirty="0" smtClean="0">
                  <a:solidFill>
                    <a:srgbClr val="FFFF6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erdana" pitchFamily="34" charset="0"/>
                </a:rPr>
                <a:t>September 22, 2009</a:t>
              </a:r>
              <a:endParaRPr lang="en-US" sz="1000" b="1" i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5257800" y="2209800"/>
              <a:ext cx="1453896" cy="1481328"/>
            </a:xfrm>
            <a:prstGeom prst="ellipse">
              <a:avLst/>
            </a:prstGeom>
            <a:solidFill>
              <a:srgbClr val="529067"/>
            </a:solidFill>
            <a:ln w="38100"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53" name="Oval 4"/>
            <p:cNvSpPr/>
            <p:nvPr/>
          </p:nvSpPr>
          <p:spPr>
            <a:xfrm>
              <a:off x="5394951" y="2423171"/>
              <a:ext cx="1225769" cy="1047458"/>
            </a:xfrm>
            <a:prstGeom prst="rect">
              <a:avLst/>
            </a:prstGeom>
            <a:noFill/>
            <a:ln w="38100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erdana" pitchFamily="34" charset="0"/>
                </a:rPr>
                <a:t>Meeting #10</a:t>
              </a:r>
            </a:p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 i="1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erdana" pitchFamily="34" charset="0"/>
                </a:rPr>
                <a:t>October 20, 2010</a:t>
              </a:r>
            </a:p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erdana" pitchFamily="34" charset="0"/>
                </a:rPr>
                <a:t>Land Use, Streetscape, Transit Station Area, PED</a:t>
              </a:r>
              <a:endParaRPr lang="en-US" sz="9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</a:endParaRPr>
            </a:p>
          </p:txBody>
        </p:sp>
        <p:grpSp>
          <p:nvGrpSpPr>
            <p:cNvPr id="29" name="Group 38"/>
            <p:cNvGrpSpPr/>
            <p:nvPr/>
          </p:nvGrpSpPr>
          <p:grpSpPr>
            <a:xfrm>
              <a:off x="5943600" y="762000"/>
              <a:ext cx="1463024" cy="1481328"/>
              <a:chOff x="4038119" y="380776"/>
              <a:chExt cx="1465554" cy="1485424"/>
            </a:xfrm>
            <a:solidFill>
              <a:srgbClr val="C00000"/>
            </a:solidFill>
          </p:grpSpPr>
          <p:sp>
            <p:nvSpPr>
              <p:cNvPr id="49" name="Oval 48"/>
              <p:cNvSpPr/>
              <p:nvPr/>
            </p:nvSpPr>
            <p:spPr>
              <a:xfrm>
                <a:off x="4038119" y="380776"/>
                <a:ext cx="1456410" cy="1485424"/>
              </a:xfrm>
              <a:prstGeom prst="ellipse">
                <a:avLst/>
              </a:prstGeom>
              <a:solidFill>
                <a:srgbClr val="529067"/>
              </a:solidFill>
              <a:ln w="38100">
                <a:solidFill>
                  <a:schemeClr val="tx1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50" name="Oval 4"/>
              <p:cNvSpPr/>
              <p:nvPr/>
            </p:nvSpPr>
            <p:spPr>
              <a:xfrm>
                <a:off x="4038119" y="564160"/>
                <a:ext cx="1465554" cy="1100302"/>
              </a:xfrm>
              <a:prstGeom prst="rect">
                <a:avLst/>
              </a:prstGeom>
              <a:noFill/>
              <a:ln w="38100"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Meeting #11</a:t>
                </a:r>
                <a:endParaRPr lang="en-US" sz="800" b="1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erdana" pitchFamily="34" charset="0"/>
                </a:endParaRPr>
              </a:p>
              <a:p>
                <a:pPr algn="ctr" defTabSz="444500">
                  <a:lnSpc>
                    <a:spcPct val="90000"/>
                  </a:lnSpc>
                  <a:spcBef>
                    <a:spcPct val="0"/>
                  </a:spcBef>
                </a:pPr>
                <a:endParaRPr lang="en-US" sz="800" b="1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erdana" pitchFamily="34" charset="0"/>
                </a:endParaRPr>
              </a:p>
              <a:p>
                <a:pPr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 b="1" i="1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November 17, 2010</a:t>
                </a:r>
              </a:p>
            </p:txBody>
          </p:sp>
        </p:grpSp>
        <p:grpSp>
          <p:nvGrpSpPr>
            <p:cNvPr id="32" name="Group 38"/>
            <p:cNvGrpSpPr/>
            <p:nvPr/>
          </p:nvGrpSpPr>
          <p:grpSpPr>
            <a:xfrm>
              <a:off x="7315200" y="3810000"/>
              <a:ext cx="1463024" cy="1481328"/>
              <a:chOff x="4038119" y="380776"/>
              <a:chExt cx="1465554" cy="1485424"/>
            </a:xfrm>
            <a:solidFill>
              <a:srgbClr val="C00000"/>
            </a:solidFill>
          </p:grpSpPr>
          <p:sp>
            <p:nvSpPr>
              <p:cNvPr id="59" name="Oval 58"/>
              <p:cNvSpPr/>
              <p:nvPr/>
            </p:nvSpPr>
            <p:spPr>
              <a:xfrm>
                <a:off x="4038119" y="380776"/>
                <a:ext cx="1456410" cy="1485424"/>
              </a:xfrm>
              <a:prstGeom prst="ellipse">
                <a:avLst/>
              </a:prstGeom>
              <a:solidFill>
                <a:srgbClr val="529067"/>
              </a:solidFill>
              <a:ln w="38100">
                <a:solidFill>
                  <a:schemeClr val="tx1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60" name="Oval 4"/>
              <p:cNvSpPr/>
              <p:nvPr/>
            </p:nvSpPr>
            <p:spPr>
              <a:xfrm>
                <a:off x="4038119" y="564160"/>
                <a:ext cx="1465554" cy="1100302"/>
              </a:xfrm>
              <a:prstGeom prst="rect">
                <a:avLst/>
              </a:prstGeom>
              <a:noFill/>
              <a:ln w="38100"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Meeting #12</a:t>
                </a:r>
                <a:endParaRPr lang="en-US" sz="800" b="1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erdana" pitchFamily="34" charset="0"/>
                </a:endParaRPr>
              </a:p>
              <a:p>
                <a:pPr algn="ctr" defTabSz="444500">
                  <a:lnSpc>
                    <a:spcPct val="90000"/>
                  </a:lnSpc>
                  <a:spcBef>
                    <a:spcPct val="0"/>
                  </a:spcBef>
                </a:pPr>
                <a:endParaRPr lang="en-US" sz="800" b="1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erdana" pitchFamily="34" charset="0"/>
                </a:endParaRPr>
              </a:p>
              <a:p>
                <a:pPr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 b="1" i="1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Verdana" pitchFamily="34" charset="0"/>
                  </a:rPr>
                  <a:t>June 15, 2011</a:t>
                </a:r>
              </a:p>
            </p:txBody>
          </p:sp>
        </p:grpSp>
        <p:sp>
          <p:nvSpPr>
            <p:cNvPr id="6" name="Oval 5"/>
            <p:cNvSpPr/>
            <p:nvPr/>
          </p:nvSpPr>
          <p:spPr>
            <a:xfrm>
              <a:off x="7239000" y="1752600"/>
              <a:ext cx="1828800" cy="1828800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erdana" pitchFamily="34" charset="0"/>
                </a:rPr>
                <a:t>Final Public Meeting</a:t>
              </a:r>
            </a:p>
            <a:p>
              <a:pPr algn="ctr"/>
              <a:r>
                <a:rPr lang="en-US" sz="11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erdana" pitchFamily="34" charset="0"/>
                </a:rPr>
                <a:t>  </a:t>
              </a:r>
            </a:p>
            <a:p>
              <a:pPr algn="ctr"/>
              <a:r>
                <a:rPr lang="en-US" sz="1150" b="1" i="1" dirty="0" smtClean="0">
                  <a:solidFill>
                    <a:srgbClr val="FFFF6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erdana" pitchFamily="34" charset="0"/>
                </a:rPr>
                <a:t>May 17, 2011</a:t>
              </a:r>
            </a:p>
            <a:p>
              <a:pPr algn="ctr"/>
              <a:endParaRPr lang="en-US" sz="105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</a:endParaRPr>
            </a:p>
            <a:p>
              <a:pPr algn="ctr"/>
              <a:r>
                <a:rPr lang="en-US" sz="1100" b="1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erdana" pitchFamily="34" charset="0"/>
                </a:rPr>
                <a:t>Present Draft Area Plan</a:t>
              </a:r>
              <a:endParaRPr lang="en-US" sz="11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32292" y="5486400"/>
              <a:ext cx="1242250" cy="923330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</a:rPr>
                <a:t>Plan </a:t>
              </a:r>
            </a:p>
            <a:p>
              <a:pPr algn="ctr"/>
              <a:r>
                <a:rPr lang="en-US" b="1" dirty="0" smtClean="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</a:rPr>
                <a:t>Adoption </a:t>
              </a:r>
            </a:p>
            <a:p>
              <a:pPr algn="ctr"/>
              <a:r>
                <a:rPr lang="en-US" b="1" dirty="0" smtClean="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</a:rPr>
                <a:t>Process</a:t>
              </a:r>
              <a:endParaRPr lang="en-US" b="1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65806" y="1234464"/>
            <a:ext cx="4754828" cy="2743170"/>
            <a:chOff x="365806" y="960148"/>
            <a:chExt cx="4754828" cy="2743170"/>
          </a:xfrm>
        </p:grpSpPr>
        <p:sp>
          <p:nvSpPr>
            <p:cNvPr id="51" name="Oval 50"/>
            <p:cNvSpPr/>
            <p:nvPr/>
          </p:nvSpPr>
          <p:spPr>
            <a:xfrm>
              <a:off x="365806" y="960148"/>
              <a:ext cx="4754828" cy="2743170"/>
            </a:xfrm>
            <a:prstGeom prst="ellipse">
              <a:avLst/>
            </a:prstGeom>
            <a:solidFill>
              <a:srgbClr val="000000">
                <a:alpha val="60000"/>
              </a:srgb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51599" y="1593069"/>
              <a:ext cx="3383243" cy="1477328"/>
            </a:xfrm>
            <a:prstGeom prst="rect">
              <a:avLst/>
            </a:prstGeom>
            <a:noFill/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FFFF8F"/>
                  </a:solidFill>
                  <a:latin typeface="Helvetica" pitchFamily="34" charset="0"/>
                </a:rPr>
                <a:t>A schedule like this was shown at each meeting so that stakeholders always knew where we were in the plan development process.</a:t>
              </a:r>
              <a:endParaRPr lang="en-US" i="1" dirty="0">
                <a:solidFill>
                  <a:srgbClr val="FFFF8F"/>
                </a:solidFill>
                <a:latin typeface="Helvetica" pitchFamily="34" charset="0"/>
              </a:endParaRPr>
            </a:p>
          </p:txBody>
        </p:sp>
      </p:grpSp>
      <p:pic>
        <p:nvPicPr>
          <p:cNvPr id="48" name="Slide 3 audio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82928" y="650744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1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914440" y="1508781"/>
            <a:ext cx="4754828" cy="5029144"/>
          </a:xfrm>
          <a:prstGeom prst="rect">
            <a:avLst/>
          </a:prstGeom>
          <a:solidFill>
            <a:srgbClr val="002E2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latin typeface="Helvetica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7245" y="2087508"/>
            <a:ext cx="6949364" cy="30788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latin typeface="Helvetic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45" y="5532097"/>
            <a:ext cx="5029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FF8F"/>
                </a:solidFill>
                <a:latin typeface="Helvetica" pitchFamily="34" charset="0"/>
              </a:rPr>
              <a:t>Stakeholders had a hands-on </a:t>
            </a:r>
          </a:p>
          <a:p>
            <a:pPr algn="r"/>
            <a:r>
              <a:rPr lang="en-US" sz="2400" b="1" dirty="0" smtClean="0">
                <a:solidFill>
                  <a:srgbClr val="FFFF8F"/>
                </a:solidFill>
                <a:latin typeface="Helvetica" pitchFamily="34" charset="0"/>
              </a:rPr>
              <a:t>role in plan development</a:t>
            </a:r>
            <a:endParaRPr lang="en-US" sz="2400" b="1" dirty="0">
              <a:solidFill>
                <a:srgbClr val="FFFF8F"/>
              </a:solidFill>
              <a:latin typeface="Helvetic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49049" y="45757"/>
            <a:ext cx="5182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latin typeface="Helvetica" pitchFamily="34" charset="0"/>
              </a:rPr>
              <a:t> </a:t>
            </a:r>
            <a:r>
              <a:rPr lang="en-US" sz="2800" b="1" dirty="0" smtClean="0">
                <a:latin typeface="Helvetica" pitchFamily="34" charset="0"/>
              </a:rPr>
              <a:t>Innovation </a:t>
            </a:r>
          </a:p>
          <a:p>
            <a:pPr algn="r"/>
            <a:r>
              <a:rPr lang="en-US" sz="2000" b="1" dirty="0" smtClean="0">
                <a:latin typeface="Helvetica" pitchFamily="34" charset="0"/>
              </a:rPr>
              <a:t>Intensive Stakeholder Involvement</a:t>
            </a:r>
            <a:endParaRPr lang="en-US" sz="2000" b="1" dirty="0">
              <a:latin typeface="Helvetic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57610" y="1691659"/>
            <a:ext cx="1920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Helvetica" pitchFamily="34" charset="0"/>
              </a:rPr>
              <a:t>CAG Meetings</a:t>
            </a:r>
            <a:endParaRPr lang="en-US" sz="1400" i="1" dirty="0">
              <a:latin typeface="Helvetica" pitchFamily="34" charset="0"/>
            </a:endParaRPr>
          </a:p>
        </p:txBody>
      </p:sp>
      <p:pic>
        <p:nvPicPr>
          <p:cNvPr id="18" name="Picture 17" descr="IMG_464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09341" y="1325903"/>
            <a:ext cx="2583178" cy="344423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IMG_464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4367" y="1325903"/>
            <a:ext cx="3413725" cy="256029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IMG_464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80196" y="3611878"/>
            <a:ext cx="2468853" cy="185164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IMG_464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43585" y="4526268"/>
            <a:ext cx="2377444" cy="178308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Slide 4 audio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 cstate="print"/>
          <a:stretch>
            <a:fillRect/>
          </a:stretch>
        </p:blipFill>
        <p:spPr>
          <a:xfrm>
            <a:off x="182928" y="6446487"/>
            <a:ext cx="304800" cy="3048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175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2928" y="1234465"/>
            <a:ext cx="8778144" cy="5212022"/>
          </a:xfrm>
          <a:prstGeom prst="rect">
            <a:avLst/>
          </a:prstGeom>
          <a:solidFill>
            <a:srgbClr val="002E2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latin typeface="Helvetic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08976" y="4004836"/>
            <a:ext cx="2743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8F"/>
                </a:solidFill>
                <a:latin typeface="Helvetica" pitchFamily="34" charset="0"/>
              </a:rPr>
              <a:t>Streetscape </a:t>
            </a:r>
          </a:p>
          <a:p>
            <a:pPr algn="ctr"/>
            <a:r>
              <a:rPr lang="en-US" sz="1400" b="1" dirty="0" smtClean="0">
                <a:solidFill>
                  <a:srgbClr val="FFFF8F"/>
                </a:solidFill>
                <a:latin typeface="Helvetica" pitchFamily="34" charset="0"/>
              </a:rPr>
              <a:t>Cross-Sections</a:t>
            </a:r>
            <a:endParaRPr lang="en-US" sz="1400" b="1" dirty="0">
              <a:solidFill>
                <a:srgbClr val="FFFF8F"/>
              </a:solidFill>
              <a:latin typeface="Helvetica" pitchFamily="34" charset="0"/>
            </a:endParaRPr>
          </a:p>
        </p:txBody>
      </p:sp>
      <p:pic>
        <p:nvPicPr>
          <p:cNvPr id="13" name="Picture 12" descr="IMG_464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465083">
            <a:off x="5903383" y="1402910"/>
            <a:ext cx="2745600" cy="36576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IMG_464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405544">
            <a:off x="2669940" y="1244297"/>
            <a:ext cx="3971615" cy="258321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2194586" y="45757"/>
            <a:ext cx="6645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latin typeface="Helvetica" pitchFamily="34" charset="0"/>
              </a:rPr>
              <a:t> </a:t>
            </a:r>
            <a:r>
              <a:rPr lang="en-US" sz="2800" b="1" dirty="0" smtClean="0">
                <a:latin typeface="Helvetica" pitchFamily="34" charset="0"/>
              </a:rPr>
              <a:t>Innovation </a:t>
            </a:r>
          </a:p>
          <a:p>
            <a:pPr algn="r"/>
            <a:r>
              <a:rPr lang="en-US" sz="2000" b="1" dirty="0" smtClean="0">
                <a:latin typeface="Helvetica" pitchFamily="34" charset="0"/>
              </a:rPr>
              <a:t>Area Plan as a Clearinghouse for Policies</a:t>
            </a:r>
            <a:endParaRPr lang="en-US" sz="2000" b="1" dirty="0">
              <a:latin typeface="Helvetica" pitchFamily="34" charset="0"/>
            </a:endParaRPr>
          </a:p>
        </p:txBody>
      </p:sp>
      <p:pic>
        <p:nvPicPr>
          <p:cNvPr id="26" name="Picture 25" descr="IMG_464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282017">
            <a:off x="5941299" y="4191364"/>
            <a:ext cx="2743200" cy="20574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IMG_464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335693">
            <a:off x="305038" y="869672"/>
            <a:ext cx="2532110" cy="327700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IMG_464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363402">
            <a:off x="360710" y="3105239"/>
            <a:ext cx="2715154" cy="351352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108976" y="4676581"/>
            <a:ext cx="2743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Helvetica" pitchFamily="34" charset="0"/>
              </a:rPr>
              <a:t>Future Land Use</a:t>
            </a:r>
            <a:endParaRPr lang="en-US" sz="1600" b="1" dirty="0">
              <a:latin typeface="Helvetic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08976" y="5163660"/>
            <a:ext cx="2743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8F"/>
                </a:solidFill>
                <a:latin typeface="Helvetica" pitchFamily="34" charset="0"/>
              </a:rPr>
              <a:t>Design Guidelines</a:t>
            </a:r>
            <a:endParaRPr lang="en-US" sz="1600" b="1" dirty="0">
              <a:solidFill>
                <a:srgbClr val="FFFF8F"/>
              </a:solidFill>
              <a:latin typeface="Helvetic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08976" y="5650738"/>
            <a:ext cx="2743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Helvetica" pitchFamily="34" charset="0"/>
              </a:rPr>
              <a:t>Development Concepts</a:t>
            </a:r>
            <a:endParaRPr lang="en-US" sz="1600" b="1" dirty="0">
              <a:latin typeface="Helvetica" pitchFamily="34" charset="0"/>
            </a:endParaRPr>
          </a:p>
        </p:txBody>
      </p:sp>
      <p:pic>
        <p:nvPicPr>
          <p:cNvPr id="16" name="Slide 5 audio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 cstate="print"/>
          <a:stretch>
            <a:fillRect/>
          </a:stretch>
        </p:blipFill>
        <p:spPr>
          <a:xfrm>
            <a:off x="243884" y="6446487"/>
            <a:ext cx="304800" cy="3048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236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280196" y="1600220"/>
            <a:ext cx="5943535" cy="4023316"/>
          </a:xfrm>
          <a:prstGeom prst="rect">
            <a:avLst/>
          </a:prstGeom>
          <a:solidFill>
            <a:srgbClr val="002E2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latin typeface="Helvetic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137196"/>
            <a:ext cx="4206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latin typeface="Helvetica" pitchFamily="34" charset="0"/>
              </a:rPr>
              <a:t> Transferability</a:t>
            </a:r>
            <a:endParaRPr lang="en-US" sz="3600" b="1" dirty="0">
              <a:latin typeface="Helvetica" pitchFamily="34" charset="0"/>
            </a:endParaRPr>
          </a:p>
        </p:txBody>
      </p:sp>
      <p:pic>
        <p:nvPicPr>
          <p:cNvPr id="14" name="Picture 13" descr="IMG_464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17537" y="868708"/>
            <a:ext cx="5217293" cy="182878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IMG_464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35024" y="1325903"/>
            <a:ext cx="2743200" cy="205717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274367" y="45757"/>
          <a:ext cx="2560292" cy="3313500"/>
        </p:xfrm>
        <a:graphic>
          <a:graphicData uri="http://schemas.openxmlformats.org/presentationml/2006/ole">
            <p:oleObj spid="_x0000_s1027" name="Acrobat Document" r:id="rId9" imgW="5830114" imgH="7542857" progId="AcroExch.Document.7">
              <p:embed/>
            </p:oleObj>
          </a:graphicData>
        </a:graphic>
      </p:graphicFrame>
      <p:pic>
        <p:nvPicPr>
          <p:cNvPr id="15" name="Picture 14" descr="IMG_464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23366" y="4892024"/>
            <a:ext cx="4859893" cy="182878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274367" y="3453062"/>
          <a:ext cx="2560292" cy="3313499"/>
        </p:xfrm>
        <a:graphic>
          <a:graphicData uri="http://schemas.openxmlformats.org/presentationml/2006/ole">
            <p:oleObj spid="_x0000_s1026" name="Acrobat Document" r:id="rId11" imgW="5830114" imgH="7542857" progId="AcroExch.Document.7">
              <p:embed/>
            </p:oleObj>
          </a:graphicData>
        </a:graphic>
      </p:graphicFrame>
      <p:pic>
        <p:nvPicPr>
          <p:cNvPr id="8" name="Picture 7" descr="IMG_4648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94586" y="2788927"/>
            <a:ext cx="1508744" cy="201165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IMG_4648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492219" y="3611878"/>
            <a:ext cx="2286005" cy="171450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IMG_4648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286025" y="5052042"/>
            <a:ext cx="2103097" cy="157732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3840488" y="2880366"/>
            <a:ext cx="23774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8F"/>
                </a:solidFill>
                <a:latin typeface="Helvetica" pitchFamily="34" charset="0"/>
              </a:rPr>
              <a:t>The World Café and building block meeting formats can be employed effectively to work through a variety of issues and processes. </a:t>
            </a:r>
            <a:endParaRPr lang="en-US" sz="1600" b="1" dirty="0">
              <a:solidFill>
                <a:srgbClr val="FFFF8F"/>
              </a:solidFill>
              <a:latin typeface="Helvetica" pitchFamily="34" charset="0"/>
            </a:endParaRPr>
          </a:p>
        </p:txBody>
      </p:sp>
      <p:pic>
        <p:nvPicPr>
          <p:cNvPr id="17" name="Slide 6 audio.wma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5" cstate="print"/>
          <a:stretch>
            <a:fillRect/>
          </a:stretch>
        </p:blipFill>
        <p:spPr>
          <a:xfrm>
            <a:off x="274367" y="6416004"/>
            <a:ext cx="304800" cy="3048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307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74368" y="1417342"/>
            <a:ext cx="6949364" cy="4937706"/>
          </a:xfrm>
          <a:prstGeom prst="rect">
            <a:avLst/>
          </a:prstGeom>
          <a:solidFill>
            <a:srgbClr val="002E2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latin typeface="Helvetic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7537" y="137196"/>
            <a:ext cx="5760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latin typeface="Helvetica" pitchFamily="34" charset="0"/>
              </a:rPr>
              <a:t> Quality</a:t>
            </a:r>
            <a:endParaRPr lang="en-US" sz="3600" b="1" dirty="0">
              <a:latin typeface="Helvetica" pitchFamily="34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2651781" y="1234464"/>
          <a:ext cx="6309341" cy="4082451"/>
        </p:xfrm>
        <a:graphic>
          <a:graphicData uri="http://schemas.openxmlformats.org/presentationml/2006/ole">
            <p:oleObj spid="_x0000_s23554" name="Acrobat Document" r:id="rId7" imgW="11657143" imgH="7542857" progId="AcroExch.Document.7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65806" y="1600220"/>
            <a:ext cx="22859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Helvetica" pitchFamily="34" charset="0"/>
              </a:rPr>
              <a:t>The plan provides a thorough analysis of the plan area’s:</a:t>
            </a:r>
          </a:p>
          <a:p>
            <a:pPr marL="228600" indent="-228600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FFFF8F"/>
                </a:solidFill>
                <a:latin typeface="Helvetica" pitchFamily="34" charset="0"/>
              </a:rPr>
              <a:t>Opportunities</a:t>
            </a:r>
          </a:p>
          <a:p>
            <a:pPr marL="228600" indent="-228600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FFFF8F"/>
                </a:solidFill>
                <a:latin typeface="Helvetica" pitchFamily="34" charset="0"/>
              </a:rPr>
              <a:t>Challenges</a:t>
            </a:r>
          </a:p>
          <a:p>
            <a:pPr marL="228600" indent="-228600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FFFF8F"/>
                </a:solidFill>
                <a:latin typeface="Helvetica" pitchFamily="34" charset="0"/>
              </a:rPr>
              <a:t>Goals</a:t>
            </a:r>
          </a:p>
          <a:p>
            <a:pPr marL="228600" indent="-228600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FFFF8F"/>
                </a:solidFill>
                <a:latin typeface="Helvetica" pitchFamily="34" charset="0"/>
              </a:rPr>
              <a:t>Community Vision</a:t>
            </a:r>
            <a:endParaRPr lang="en-US" sz="1600" b="1" dirty="0">
              <a:solidFill>
                <a:srgbClr val="FFFF8F"/>
              </a:solidFill>
              <a:latin typeface="Helvetic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806" y="3611878"/>
            <a:ext cx="22859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" pitchFamily="34" charset="0"/>
              </a:rPr>
              <a:t>Succinct direction for:</a:t>
            </a:r>
          </a:p>
          <a:p>
            <a:pPr marL="228600" indent="-22860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8F"/>
                </a:solidFill>
                <a:latin typeface="Helvetica" pitchFamily="34" charset="0"/>
              </a:rPr>
              <a:t>Land Use</a:t>
            </a:r>
          </a:p>
          <a:p>
            <a:pPr marL="228600" indent="-22860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8F"/>
                </a:solidFill>
                <a:latin typeface="Helvetica" pitchFamily="34" charset="0"/>
              </a:rPr>
              <a:t>Community Design</a:t>
            </a:r>
          </a:p>
          <a:p>
            <a:pPr marL="228600" indent="-22860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8F"/>
                </a:solidFill>
                <a:latin typeface="Helvetica" pitchFamily="34" charset="0"/>
              </a:rPr>
              <a:t>Transportation</a:t>
            </a:r>
          </a:p>
          <a:p>
            <a:pPr marL="228600" indent="-22860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8F"/>
                </a:solidFill>
                <a:latin typeface="Helvetica" pitchFamily="34" charset="0"/>
              </a:rPr>
              <a:t>Public Facilities</a:t>
            </a:r>
          </a:p>
          <a:p>
            <a:pPr marL="228600" indent="-22860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8F"/>
                </a:solidFill>
                <a:latin typeface="Helvetica" pitchFamily="34" charset="0"/>
              </a:rPr>
              <a:t>Environmental Policies</a:t>
            </a:r>
            <a:endParaRPr lang="en-US" b="1" dirty="0">
              <a:solidFill>
                <a:srgbClr val="FFFF8F"/>
              </a:solidFill>
              <a:latin typeface="Helvetic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91854" y="5440658"/>
            <a:ext cx="512058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" pitchFamily="34" charset="0"/>
              </a:rPr>
              <a:t>Land Use and Community Design Vision “Centerfold”</a:t>
            </a:r>
          </a:p>
        </p:txBody>
      </p:sp>
      <p:pic>
        <p:nvPicPr>
          <p:cNvPr id="8" name="Slide 7 audio.wma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274367" y="6416004"/>
            <a:ext cx="304800" cy="3048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250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463074" y="1417342"/>
            <a:ext cx="7406558" cy="4663389"/>
          </a:xfrm>
          <a:prstGeom prst="rect">
            <a:avLst/>
          </a:prstGeom>
          <a:solidFill>
            <a:srgbClr val="002E2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latin typeface="Helvetic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7537" y="137196"/>
            <a:ext cx="5760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latin typeface="Helvetica" pitchFamily="34" charset="0"/>
              </a:rPr>
              <a:t> Implementation</a:t>
            </a:r>
            <a:endParaRPr lang="en-US" sz="3600" b="1" dirty="0">
              <a:latin typeface="Helvetica" pitchFamily="34" charset="0"/>
            </a:endParaRPr>
          </a:p>
        </p:txBody>
      </p:sp>
      <p:pic>
        <p:nvPicPr>
          <p:cNvPr id="24578" name="Picture 2" descr="K:\users\PC\Share\Elizabeth Area Plan\Document\Final Draft Document\Covers\Elizabeth Implementation Guide  title pag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3259" y="1234464"/>
            <a:ext cx="2895621" cy="37490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IMG_464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395495">
            <a:off x="401527" y="2031896"/>
            <a:ext cx="3383243" cy="4378315"/>
          </a:xfrm>
          <a:prstGeom prst="rect">
            <a:avLst/>
          </a:prstGeom>
          <a:ln w="1905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035024" y="1508781"/>
            <a:ext cx="283455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8F"/>
                </a:solidFill>
                <a:latin typeface="Helvetica" pitchFamily="34" charset="0"/>
              </a:rPr>
              <a:t>The plan includes a menu of strategies and action items that implement area plan policies and recommendations.</a:t>
            </a:r>
          </a:p>
          <a:p>
            <a:endParaRPr lang="en-US" sz="2000" b="1" dirty="0" smtClean="0">
              <a:solidFill>
                <a:srgbClr val="FFFF8F"/>
              </a:solidFill>
              <a:latin typeface="Helvetica" pitchFamily="34" charset="0"/>
            </a:endParaRPr>
          </a:p>
          <a:p>
            <a:r>
              <a:rPr lang="en-US" sz="2000" b="1" dirty="0" smtClean="0">
                <a:solidFill>
                  <a:srgbClr val="FFFF8F"/>
                </a:solidFill>
                <a:latin typeface="Helvetica" pitchFamily="34" charset="0"/>
              </a:rPr>
              <a:t>These include capital projects as well as organizational strategies and possible changes to existing City policies or regulations.</a:t>
            </a:r>
            <a:endParaRPr lang="en-US" sz="2000" b="1" dirty="0">
              <a:solidFill>
                <a:srgbClr val="FFFF8F"/>
              </a:solidFill>
              <a:latin typeface="Helvetica" pitchFamily="34" charset="0"/>
            </a:endParaRPr>
          </a:p>
        </p:txBody>
      </p:sp>
      <p:pic>
        <p:nvPicPr>
          <p:cNvPr id="7" name="Slide 8 audio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335323" y="6416004"/>
            <a:ext cx="304800" cy="3048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187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74367" y="1234464"/>
            <a:ext cx="5486340" cy="5394901"/>
          </a:xfrm>
          <a:prstGeom prst="rect">
            <a:avLst/>
          </a:prstGeom>
          <a:solidFill>
            <a:srgbClr val="002E2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latin typeface="Helvetic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7537" y="137196"/>
            <a:ext cx="5760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latin typeface="Helvetica" pitchFamily="34" charset="0"/>
              </a:rPr>
              <a:t> Comprehensiveness</a:t>
            </a:r>
            <a:endParaRPr lang="en-US" sz="3600" b="1" dirty="0">
              <a:latin typeface="Helvetica" pitchFamily="34" charset="0"/>
            </a:endParaRPr>
          </a:p>
        </p:txBody>
      </p:sp>
      <p:pic>
        <p:nvPicPr>
          <p:cNvPr id="10" name="Picture 9" descr="IMG_464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86390" y="1691659"/>
            <a:ext cx="3271827" cy="436243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65806" y="1325903"/>
            <a:ext cx="502914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8F"/>
                </a:solidFill>
                <a:latin typeface="Helvetica" pitchFamily="34" charset="0"/>
              </a:rPr>
              <a:t>Besides establishing a vision for the plan area and providing policy direction to guide future growth, the </a:t>
            </a:r>
            <a:r>
              <a:rPr lang="en-US" sz="2200" i="1" dirty="0" smtClean="0">
                <a:latin typeface="Helvetica" pitchFamily="34" charset="0"/>
              </a:rPr>
              <a:t>Elizabeth Area Plan </a:t>
            </a:r>
            <a:r>
              <a:rPr lang="en-US" sz="2200" dirty="0" smtClean="0">
                <a:solidFill>
                  <a:srgbClr val="FFFF8F"/>
                </a:solidFill>
                <a:latin typeface="Helvetica" pitchFamily="34" charset="0"/>
              </a:rPr>
              <a:t>also:</a:t>
            </a:r>
          </a:p>
          <a:p>
            <a:endParaRPr lang="en-US" sz="2200" dirty="0" smtClean="0">
              <a:solidFill>
                <a:srgbClr val="FFFF8F"/>
              </a:solidFill>
              <a:latin typeface="Helvetica" pitchFamily="34" charset="0"/>
            </a:endParaRPr>
          </a:p>
          <a:p>
            <a:pPr marL="57150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FFFF8F"/>
                </a:solidFill>
                <a:latin typeface="Helvetica" pitchFamily="34" charset="0"/>
              </a:rPr>
              <a:t>Updates existing adopted plans</a:t>
            </a:r>
          </a:p>
          <a:p>
            <a:pPr marL="57150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dirty="0" smtClean="0">
                <a:latin typeface="Helvetica" pitchFamily="34" charset="0"/>
              </a:rPr>
              <a:t>Refines boundaries identified in City’s growth framework</a:t>
            </a:r>
          </a:p>
          <a:p>
            <a:pPr marL="57150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FFFF8F"/>
                </a:solidFill>
                <a:latin typeface="Helvetica" pitchFamily="34" charset="0"/>
              </a:rPr>
              <a:t>Addresses key issues identified through the planning process</a:t>
            </a:r>
          </a:p>
          <a:p>
            <a:pPr marL="57150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dirty="0" smtClean="0">
                <a:latin typeface="Helvetica" pitchFamily="34" charset="0"/>
              </a:rPr>
              <a:t>Provides guidance for future land use and infrastructure decisions</a:t>
            </a:r>
          </a:p>
          <a:p>
            <a:pPr marL="571500" indent="-285750"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FFFF8F"/>
                </a:solidFill>
                <a:latin typeface="Helvetica" pitchFamily="34" charset="0"/>
              </a:rPr>
              <a:t>Functions as the official streetscape plan</a:t>
            </a:r>
            <a:endParaRPr lang="en-US" sz="2200" dirty="0">
              <a:solidFill>
                <a:srgbClr val="FFFF8F"/>
              </a:solidFill>
              <a:latin typeface="Helvetica" pitchFamily="34" charset="0"/>
            </a:endParaRPr>
          </a:p>
        </p:txBody>
      </p:sp>
      <p:pic>
        <p:nvPicPr>
          <p:cNvPr id="25" name="Picture 24" descr="IMG_464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03512" y="4983463"/>
            <a:ext cx="1148721" cy="153162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Slide 9 audio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243884" y="6446487"/>
            <a:ext cx="304800" cy="3048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26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6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8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8332</TotalTime>
  <Words>461</Words>
  <Application>Microsoft Office PowerPoint</Application>
  <PresentationFormat>On-screen Show (4:3)</PresentationFormat>
  <Paragraphs>135</Paragraphs>
  <Slides>10</Slides>
  <Notes>8</Notes>
  <HiddenSlides>0</HiddenSlides>
  <MMClips>10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Acrobat 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City of Charlotte, NC USA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Alan Goodwin</dc:creator>
  <cp:lastModifiedBy>wbing</cp:lastModifiedBy>
  <cp:revision>898</cp:revision>
  <dcterms:created xsi:type="dcterms:W3CDTF">2009-12-10T13:48:58Z</dcterms:created>
  <dcterms:modified xsi:type="dcterms:W3CDTF">2012-04-03T22:17:19Z</dcterms:modified>
</cp:coreProperties>
</file>